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8"/>
  </p:notesMasterIdLst>
  <p:sldIdLst>
    <p:sldId id="287" r:id="rId2"/>
    <p:sldId id="288" r:id="rId3"/>
    <p:sldId id="290" r:id="rId4"/>
    <p:sldId id="291" r:id="rId5"/>
    <p:sldId id="307" r:id="rId6"/>
    <p:sldId id="308" r:id="rId7"/>
    <p:sldId id="306" r:id="rId8"/>
    <p:sldId id="292" r:id="rId9"/>
    <p:sldId id="293" r:id="rId10"/>
    <p:sldId id="351" r:id="rId11"/>
    <p:sldId id="294" r:id="rId12"/>
    <p:sldId id="338" r:id="rId13"/>
    <p:sldId id="339" r:id="rId14"/>
    <p:sldId id="353" r:id="rId15"/>
    <p:sldId id="302" r:id="rId16"/>
    <p:sldId id="297" r:id="rId17"/>
    <p:sldId id="298" r:id="rId18"/>
    <p:sldId id="299" r:id="rId19"/>
    <p:sldId id="336" r:id="rId20"/>
    <p:sldId id="345" r:id="rId21"/>
    <p:sldId id="344" r:id="rId22"/>
    <p:sldId id="346" r:id="rId23"/>
    <p:sldId id="348" r:id="rId24"/>
    <p:sldId id="347" r:id="rId25"/>
    <p:sldId id="349" r:id="rId26"/>
    <p:sldId id="341" r:id="rId27"/>
    <p:sldId id="350" r:id="rId28"/>
    <p:sldId id="310" r:id="rId29"/>
    <p:sldId id="300" r:id="rId30"/>
    <p:sldId id="311" r:id="rId31"/>
    <p:sldId id="328" r:id="rId32"/>
    <p:sldId id="312" r:id="rId33"/>
    <p:sldId id="313" r:id="rId34"/>
    <p:sldId id="329" r:id="rId35"/>
    <p:sldId id="314" r:id="rId36"/>
    <p:sldId id="315" r:id="rId37"/>
    <p:sldId id="330" r:id="rId38"/>
    <p:sldId id="316" r:id="rId39"/>
    <p:sldId id="317" r:id="rId40"/>
    <p:sldId id="331" r:id="rId41"/>
    <p:sldId id="325" r:id="rId42"/>
    <p:sldId id="303" r:id="rId43"/>
    <p:sldId id="301" r:id="rId44"/>
    <p:sldId id="352" r:id="rId45"/>
    <p:sldId id="289" r:id="rId46"/>
    <p:sldId id="295" r:id="rId47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696969"/>
    <a:srgbClr val="535353"/>
    <a:srgbClr val="656565"/>
    <a:srgbClr val="C6C6C6"/>
    <a:srgbClr val="C4C4C4"/>
    <a:srgbClr val="B2B2B2"/>
    <a:srgbClr val="CFCFCF"/>
    <a:srgbClr val="222222"/>
    <a:srgbClr val="222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94" autoAdjust="0"/>
    <p:restoredTop sz="94660"/>
  </p:normalViewPr>
  <p:slideViewPr>
    <p:cSldViewPr>
      <p:cViewPr>
        <p:scale>
          <a:sx n="125" d="100"/>
          <a:sy n="125" d="100"/>
        </p:scale>
        <p:origin x="-1632" y="-6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E7373C-F4F0-4CFB-B120-261A675FF89F}" type="datetimeFigureOut">
              <a:rPr lang="pt-BR" smtClean="0"/>
              <a:t>06/02/2023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2CB84-7A95-4510-9514-5DFC6281C5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5119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597819"/>
            <a:ext cx="9144000" cy="1102519"/>
          </a:xfrm>
        </p:spPr>
        <p:txBody>
          <a:bodyPr anchor="t"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0" y="2914650"/>
            <a:ext cx="9144000" cy="1314450"/>
          </a:xfrm>
          <a:noFill/>
          <a:ln>
            <a:noFill/>
          </a:ln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 smtClean="0"/>
              <a:t>Clique para editar o estilo do subtítulo mestre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1E115B27-770F-4A1A-A0A5-F7F6A86E6A02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37808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3768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72969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chemeClr val="bg1"/>
                </a:solidFill>
              </a:defRPr>
            </a:lvl1pPr>
          </a:lstStyle>
          <a:p>
            <a:fld id="{1E115B27-770F-4A1A-A0A5-F7F6A86E6A02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7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0" y="4951526"/>
            <a:ext cx="6300192" cy="191974"/>
          </a:xfrm>
        </p:spPr>
        <p:txBody>
          <a:bodyPr/>
          <a:lstStyle>
            <a:lvl1pPr algn="l">
              <a:defRPr/>
            </a:lvl1pPr>
          </a:lstStyle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72765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910" y="3308808"/>
            <a:ext cx="9144000" cy="1008668"/>
          </a:xfrm>
          <a:prstGeom prst="rect">
            <a:avLst/>
          </a:prstGeom>
          <a:solidFill>
            <a:srgbClr val="791D1F"/>
          </a:solidFill>
          <a:ln w="12700">
            <a:solidFill>
              <a:srgbClr val="791D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305176"/>
            <a:ext cx="9143999" cy="1021556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2180035"/>
            <a:ext cx="9143999" cy="112514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 smtClean="0"/>
              <a:t>Clique para editar o texto mestre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1520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0" y="555526"/>
            <a:ext cx="4572000" cy="43924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0" y="555526"/>
            <a:ext cx="4572000" cy="43924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0689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55526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555526"/>
            <a:ext cx="4496370" cy="479822"/>
          </a:xfrm>
          <a:ln>
            <a:solidFill>
              <a:schemeClr val="tx1"/>
            </a:solidFill>
          </a:ln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0" y="1059582"/>
            <a:ext cx="4497388" cy="3888432"/>
          </a:xfrm>
          <a:ln>
            <a:solidFill>
              <a:schemeClr val="tx1"/>
            </a:solidFill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499992" y="555526"/>
            <a:ext cx="464400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499992" y="1059582"/>
            <a:ext cx="4644008" cy="388843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61660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8061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06459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5575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4137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 userDrawn="1"/>
        </p:nvSpPr>
        <p:spPr>
          <a:xfrm>
            <a:off x="0" y="0"/>
            <a:ext cx="9144000" cy="180000"/>
          </a:xfrm>
          <a:prstGeom prst="rect">
            <a:avLst/>
          </a:prstGeom>
          <a:solidFill>
            <a:srgbClr val="C3A63B"/>
          </a:solidFill>
          <a:ln w="12700">
            <a:solidFill>
              <a:srgbClr val="C3A6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sz="1100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 userDrawn="1"/>
        </p:nvSpPr>
        <p:spPr>
          <a:xfrm>
            <a:off x="2339752" y="0"/>
            <a:ext cx="6804248" cy="14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sz="1100" dirty="0">
              <a:solidFill>
                <a:schemeClr val="tx1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0"/>
            <a:ext cx="9144000" cy="540000"/>
          </a:xfrm>
          <a:prstGeom prst="rect">
            <a:avLst/>
          </a:prstGeom>
          <a:solidFill>
            <a:srgbClr val="791D1F"/>
          </a:solidFill>
          <a:ln w="12700">
            <a:solidFill>
              <a:srgbClr val="791D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4952700"/>
            <a:ext cx="9144000" cy="190800"/>
          </a:xfrm>
          <a:prstGeom prst="rect">
            <a:avLst/>
          </a:prstGeom>
          <a:solidFill>
            <a:srgbClr val="791D1F"/>
          </a:solidFill>
          <a:ln>
            <a:solidFill>
              <a:srgbClr val="791D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540000"/>
            <a:ext cx="9144000" cy="44080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0" y="4951526"/>
            <a:ext cx="6300192" cy="191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0">
                <a:solidFill>
                  <a:schemeClr val="bg1"/>
                </a:solidFill>
              </a:defRPr>
            </a:lvl1pPr>
          </a:lstStyle>
          <a:p>
            <a:pPr algn="l"/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100269" y="4948014"/>
            <a:ext cx="1043731" cy="191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1E115B27-770F-4A1A-A0A5-F7F6A86E6A02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9916" y="-12584"/>
            <a:ext cx="1034230" cy="572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1227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oaofmari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history.nasa.gov/computers/Ch9-3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irandspace.si.edu/stories/editorial/uncovering-secrets-ranger-7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youtube.com/watch?v=QGJbybcXd0c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nssdc.gsfc.nasa.gov/imgcat/html/mission_page/EM_Ranger_7_page1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www.dpi.inpe.br/spring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image.org/docs/dev/auto_examples/transform/plot_radon_transform.html" TargetMode="External"/><Relationship Id="rId2" Type="http://schemas.openxmlformats.org/officeDocument/2006/relationships/hyperlink" Target="http://dainf.ct.utfpr.edu.br/~hvieir/pub.html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paleofuture.gizmodo.com/how-to-send-a-photo-around-the-world-in-1926-533206646" TargetMode="External"/><Relationship Id="rId2" Type="http://schemas.openxmlformats.org/officeDocument/2006/relationships/hyperlink" Target="https://ieeexplore.ieee.org/document/145070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QGJbybcXd0c" TargetMode="External"/><Relationship Id="rId5" Type="http://schemas.openxmlformats.org/officeDocument/2006/relationships/hyperlink" Target="https://airandspace.si.edu/stories/editorial/uncovering-secrets-ranger-7" TargetMode="External"/><Relationship Id="rId4" Type="http://schemas.openxmlformats.org/officeDocument/2006/relationships/hyperlink" Target="https://nssdc.gsfc.nasa.gov/imgcat/html/mission_page/EM_Ranger_7_page1.html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7/12.970964" TargetMode="External"/><Relationship Id="rId2" Type="http://schemas.openxmlformats.org/officeDocument/2006/relationships/hyperlink" Target="https://history.nasa.gov/computers/Ch9-3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dpi.inpe.br/DPI/institucional/pessoal/historico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 smtClean="0"/>
              <a:t>Lecture 01 – Introduction to image processing</a:t>
            </a:r>
            <a:endParaRPr lang="en-US" i="1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pt-BR" dirty="0"/>
              <a:t>Prof. João Fernando Mari</a:t>
            </a:r>
          </a:p>
          <a:p>
            <a:r>
              <a:rPr lang="pt-BR" sz="1400" i="1" dirty="0" smtClean="0">
                <a:hlinkClick r:id="rId2"/>
              </a:rPr>
              <a:t>joaofmari.github.io </a:t>
            </a:r>
            <a:endParaRPr lang="pt-BR" sz="1400" i="1" dirty="0"/>
          </a:p>
          <a:p>
            <a:pPr algn="l"/>
            <a:r>
              <a:rPr lang="pt-BR" sz="1400" i="1" dirty="0" smtClean="0"/>
              <a:t>joaof.mari@ufv.br</a:t>
            </a:r>
            <a:endParaRPr lang="pt-BR" sz="1400" i="1" dirty="0"/>
          </a:p>
          <a:p>
            <a:pPr algn="l"/>
            <a:endParaRPr lang="pt-BR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0"/>
            <a:ext cx="9143999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dirty="0" smtClean="0">
                <a:solidFill>
                  <a:schemeClr val="bg1"/>
                </a:solidFill>
              </a:rPr>
              <a:t>SIN 392 – Introduction to Digital Image Processing (2023-1)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83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Computers in Spaceflight: The NASA </a:t>
            </a:r>
            <a:r>
              <a:rPr lang="en-US" dirty="0" smtClean="0"/>
              <a:t>Experience. </a:t>
            </a:r>
          </a:p>
          <a:p>
            <a:pPr lvl="1"/>
            <a:r>
              <a:rPr lang="en-US" dirty="0" smtClean="0"/>
              <a:t>Chapter Nine. Making </a:t>
            </a:r>
            <a:r>
              <a:rPr lang="en-US" dirty="0"/>
              <a:t>New Reality: Computers in Simulations and Image </a:t>
            </a:r>
            <a:r>
              <a:rPr lang="en-US" dirty="0" smtClean="0"/>
              <a:t>Processing.</a:t>
            </a:r>
          </a:p>
          <a:p>
            <a:pPr lvl="2"/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history.nasa.gov/computers/Ch9-3.html</a:t>
            </a: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635645"/>
            <a:ext cx="5904656" cy="3190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96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Matthew </a:t>
            </a:r>
            <a:r>
              <a:rPr lang="en-US" dirty="0" err="1" smtClean="0"/>
              <a:t>Shindell</a:t>
            </a:r>
            <a:r>
              <a:rPr lang="pt-BR" dirty="0" smtClean="0"/>
              <a:t>. </a:t>
            </a:r>
            <a:r>
              <a:rPr lang="en-US" dirty="0" smtClean="0"/>
              <a:t>Uncovering the Secrets of the Ranger 7. July 31, 2018</a:t>
            </a:r>
          </a:p>
          <a:p>
            <a:pPr lvl="1"/>
            <a:r>
              <a:rPr lang="pt-BR" dirty="0" smtClean="0">
                <a:hlinkClick r:id="rId2"/>
              </a:rPr>
              <a:t>https://airandspace.si.edu/stories/editorial/uncovering-secrets-ranger-7</a:t>
            </a:r>
            <a:endParaRPr lang="pt-BR" dirty="0" smtClean="0"/>
          </a:p>
          <a:p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234" y="1291488"/>
            <a:ext cx="6423532" cy="347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409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US: Ranger 7 - 1964</a:t>
            </a:r>
          </a:p>
          <a:p>
            <a:pPr lvl="1"/>
            <a:r>
              <a:rPr lang="pt-BR" dirty="0" smtClean="0">
                <a:hlinkClick r:id="rId2"/>
              </a:rPr>
              <a:t>https://www.youtube.com/watch?v=QGJbybcXd0c</a:t>
            </a:r>
            <a:r>
              <a:rPr lang="pt-BR" dirty="0" smtClean="0"/>
              <a:t>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" t="15746" r="29393" b="10350"/>
          <a:stretch/>
        </p:blipFill>
        <p:spPr bwMode="auto">
          <a:xfrm>
            <a:off x="1835696" y="1347614"/>
            <a:ext cx="5472608" cy="3440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506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NSSDC Image Catalog – Ranger 7</a:t>
            </a:r>
          </a:p>
          <a:p>
            <a:pPr lvl="1"/>
            <a:r>
              <a:rPr lang="pt-BR" dirty="0" smtClean="0">
                <a:hlinkClick r:id="rId2"/>
              </a:rPr>
              <a:t>https://nssdc.gsfc.nasa.gov/imgcat/html/mission_page/EM_Ranger_7_page1.html</a:t>
            </a:r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421" y="1347614"/>
            <a:ext cx="6425158" cy="3471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990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electromagnetic spectrum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6920506" y="2051640"/>
            <a:ext cx="1311996" cy="15121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7" name="Grupo 6"/>
          <p:cNvGrpSpPr/>
          <p:nvPr/>
        </p:nvGrpSpPr>
        <p:grpSpPr>
          <a:xfrm>
            <a:off x="3546623" y="993718"/>
            <a:ext cx="3276000" cy="113531"/>
            <a:chOff x="2635125" y="937764"/>
            <a:chExt cx="3276000" cy="113531"/>
          </a:xfrm>
          <a:solidFill>
            <a:schemeClr val="bg1"/>
          </a:solidFill>
        </p:grpSpPr>
        <p:sp>
          <p:nvSpPr>
            <p:cNvPr id="8" name="Retângulo 7"/>
            <p:cNvSpPr/>
            <p:nvPr/>
          </p:nvSpPr>
          <p:spPr>
            <a:xfrm flipV="1">
              <a:off x="2635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 flipV="1">
              <a:off x="3103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0" name="Retângulo 9"/>
            <p:cNvSpPr/>
            <p:nvPr/>
          </p:nvSpPr>
          <p:spPr>
            <a:xfrm flipV="1">
              <a:off x="3571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1" name="Retângulo 10"/>
            <p:cNvSpPr/>
            <p:nvPr/>
          </p:nvSpPr>
          <p:spPr>
            <a:xfrm flipV="1">
              <a:off x="4039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2" name="Retângulo 11"/>
            <p:cNvSpPr/>
            <p:nvPr/>
          </p:nvSpPr>
          <p:spPr>
            <a:xfrm flipV="1">
              <a:off x="4507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3" name="Retângulo 12"/>
            <p:cNvSpPr/>
            <p:nvPr/>
          </p:nvSpPr>
          <p:spPr>
            <a:xfrm flipV="1">
              <a:off x="5443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4" name="Retângulo 13"/>
            <p:cNvSpPr/>
            <p:nvPr/>
          </p:nvSpPr>
          <p:spPr>
            <a:xfrm flipV="1">
              <a:off x="4975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</p:grpSp>
      <p:sp>
        <p:nvSpPr>
          <p:cNvPr id="15" name="Retângulo 14"/>
          <p:cNvSpPr/>
          <p:nvPr/>
        </p:nvSpPr>
        <p:spPr>
          <a:xfrm>
            <a:off x="3269493" y="1067425"/>
            <a:ext cx="3651013" cy="169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grpSp>
        <p:nvGrpSpPr>
          <p:cNvPr id="19" name="Grupo 18"/>
          <p:cNvGrpSpPr/>
          <p:nvPr/>
        </p:nvGrpSpPr>
        <p:grpSpPr>
          <a:xfrm>
            <a:off x="1293260" y="3943754"/>
            <a:ext cx="6552000" cy="113531"/>
            <a:chOff x="381762" y="3322811"/>
            <a:chExt cx="6552000" cy="113531"/>
          </a:xfrm>
        </p:grpSpPr>
        <p:sp>
          <p:nvSpPr>
            <p:cNvPr id="38" name="Retângulo 37"/>
            <p:cNvSpPr/>
            <p:nvPr/>
          </p:nvSpPr>
          <p:spPr>
            <a:xfrm flipV="1">
              <a:off x="38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Retângulo 38"/>
            <p:cNvSpPr/>
            <p:nvPr/>
          </p:nvSpPr>
          <p:spPr>
            <a:xfrm flipV="1">
              <a:off x="84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0" name="Retângulo 39"/>
            <p:cNvSpPr/>
            <p:nvPr/>
          </p:nvSpPr>
          <p:spPr>
            <a:xfrm flipV="1">
              <a:off x="131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1" name="Retângulo 40"/>
            <p:cNvSpPr/>
            <p:nvPr/>
          </p:nvSpPr>
          <p:spPr>
            <a:xfrm flipV="1">
              <a:off x="178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2" name="Retângulo 41"/>
            <p:cNvSpPr/>
            <p:nvPr/>
          </p:nvSpPr>
          <p:spPr>
            <a:xfrm flipV="1">
              <a:off x="225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3" name="Retângulo 42"/>
            <p:cNvSpPr/>
            <p:nvPr/>
          </p:nvSpPr>
          <p:spPr>
            <a:xfrm flipV="1">
              <a:off x="272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Retângulo 43"/>
            <p:cNvSpPr/>
            <p:nvPr/>
          </p:nvSpPr>
          <p:spPr>
            <a:xfrm flipV="1">
              <a:off x="318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Retângulo 44"/>
            <p:cNvSpPr/>
            <p:nvPr/>
          </p:nvSpPr>
          <p:spPr>
            <a:xfrm flipV="1">
              <a:off x="365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Retângulo 45"/>
            <p:cNvSpPr/>
            <p:nvPr/>
          </p:nvSpPr>
          <p:spPr>
            <a:xfrm flipV="1">
              <a:off x="412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7" name="Retângulo 46"/>
            <p:cNvSpPr/>
            <p:nvPr/>
          </p:nvSpPr>
          <p:spPr>
            <a:xfrm flipV="1">
              <a:off x="459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8" name="Retângulo 47"/>
            <p:cNvSpPr/>
            <p:nvPr/>
          </p:nvSpPr>
          <p:spPr>
            <a:xfrm flipV="1">
              <a:off x="506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9" name="Retângulo 48"/>
            <p:cNvSpPr/>
            <p:nvPr/>
          </p:nvSpPr>
          <p:spPr>
            <a:xfrm flipV="1">
              <a:off x="552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0" name="Retângulo 49"/>
            <p:cNvSpPr/>
            <p:nvPr/>
          </p:nvSpPr>
          <p:spPr>
            <a:xfrm flipV="1">
              <a:off x="646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1" name="Retângulo 50"/>
            <p:cNvSpPr/>
            <p:nvPr/>
          </p:nvSpPr>
          <p:spPr>
            <a:xfrm flipV="1">
              <a:off x="599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0" name="Retângulo 19"/>
          <p:cNvSpPr/>
          <p:nvPr/>
        </p:nvSpPr>
        <p:spPr>
          <a:xfrm>
            <a:off x="1065610" y="3831252"/>
            <a:ext cx="702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3" name="Retângulo 22"/>
          <p:cNvSpPr/>
          <p:nvPr/>
        </p:nvSpPr>
        <p:spPr>
          <a:xfrm>
            <a:off x="1065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1533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5" name="Retângulo 24"/>
          <p:cNvSpPr/>
          <p:nvPr/>
        </p:nvSpPr>
        <p:spPr>
          <a:xfrm>
            <a:off x="2001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6" name="Retângulo 25"/>
          <p:cNvSpPr/>
          <p:nvPr/>
        </p:nvSpPr>
        <p:spPr>
          <a:xfrm>
            <a:off x="2469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7" name="Retângulo 26"/>
          <p:cNvSpPr/>
          <p:nvPr/>
        </p:nvSpPr>
        <p:spPr>
          <a:xfrm>
            <a:off x="2937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-1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28" name="Retângulo 27"/>
          <p:cNvSpPr/>
          <p:nvPr/>
        </p:nvSpPr>
        <p:spPr>
          <a:xfrm>
            <a:off x="3405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-2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3873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-3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0" name="Retângulo 29"/>
          <p:cNvSpPr/>
          <p:nvPr/>
        </p:nvSpPr>
        <p:spPr>
          <a:xfrm>
            <a:off x="4341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-4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1" name="Retângulo 30"/>
          <p:cNvSpPr/>
          <p:nvPr/>
        </p:nvSpPr>
        <p:spPr>
          <a:xfrm>
            <a:off x="4809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-5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2" name="Retângulo 31"/>
          <p:cNvSpPr/>
          <p:nvPr/>
        </p:nvSpPr>
        <p:spPr>
          <a:xfrm>
            <a:off x="5277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-6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3" name="Retângulo 32"/>
          <p:cNvSpPr/>
          <p:nvPr/>
        </p:nvSpPr>
        <p:spPr>
          <a:xfrm>
            <a:off x="5745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-7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4" name="Retângulo 33"/>
          <p:cNvSpPr/>
          <p:nvPr/>
        </p:nvSpPr>
        <p:spPr>
          <a:xfrm>
            <a:off x="6213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-8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5" name="Retângulo 34"/>
          <p:cNvSpPr/>
          <p:nvPr/>
        </p:nvSpPr>
        <p:spPr>
          <a:xfrm>
            <a:off x="7149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-10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6" name="Retângulo 35"/>
          <p:cNvSpPr/>
          <p:nvPr/>
        </p:nvSpPr>
        <p:spPr>
          <a:xfrm>
            <a:off x="6681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-9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7" name="Retângulo 36"/>
          <p:cNvSpPr/>
          <p:nvPr/>
        </p:nvSpPr>
        <p:spPr>
          <a:xfrm>
            <a:off x="7617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-11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cxnSp>
        <p:nvCxnSpPr>
          <p:cNvPr id="22" name="Conector de seta reta 21"/>
          <p:cNvCxnSpPr/>
          <p:nvPr/>
        </p:nvCxnSpPr>
        <p:spPr>
          <a:xfrm flipH="1">
            <a:off x="1065610" y="4057322"/>
            <a:ext cx="7020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17"/>
          <p:cNvSpPr/>
          <p:nvPr/>
        </p:nvSpPr>
        <p:spPr>
          <a:xfrm>
            <a:off x="1293260" y="4057818"/>
            <a:ext cx="211235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r>
              <a:rPr lang="pt-BR" sz="900" dirty="0" smtClean="0">
                <a:solidFill>
                  <a:schemeClr val="tx1"/>
                </a:solidFill>
              </a:rPr>
              <a:t>Comprimento de onda, </a:t>
            </a:r>
            <a:r>
              <a:rPr lang="el-GR" sz="900" i="1" dirty="0" smtClean="0">
                <a:solidFill>
                  <a:schemeClr val="tx1"/>
                </a:solidFill>
              </a:rPr>
              <a:t>λ</a:t>
            </a:r>
            <a:r>
              <a:rPr lang="pt-BR" sz="900" dirty="0" smtClean="0">
                <a:solidFill>
                  <a:schemeClr val="tx1"/>
                </a:solidFill>
              </a:rPr>
              <a:t>, em cm.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grpSp>
        <p:nvGrpSpPr>
          <p:cNvPr id="55" name="Grupo 54"/>
          <p:cNvGrpSpPr/>
          <p:nvPr/>
        </p:nvGrpSpPr>
        <p:grpSpPr>
          <a:xfrm>
            <a:off x="1293260" y="4376335"/>
            <a:ext cx="6552000" cy="113531"/>
            <a:chOff x="381762" y="3322811"/>
            <a:chExt cx="6552000" cy="113531"/>
          </a:xfrm>
        </p:grpSpPr>
        <p:sp>
          <p:nvSpPr>
            <p:cNvPr id="74" name="Retângulo 73"/>
            <p:cNvSpPr/>
            <p:nvPr/>
          </p:nvSpPr>
          <p:spPr>
            <a:xfrm flipV="1">
              <a:off x="38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Retângulo 74"/>
            <p:cNvSpPr/>
            <p:nvPr/>
          </p:nvSpPr>
          <p:spPr>
            <a:xfrm flipV="1">
              <a:off x="84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Retângulo 75"/>
            <p:cNvSpPr/>
            <p:nvPr/>
          </p:nvSpPr>
          <p:spPr>
            <a:xfrm flipV="1">
              <a:off x="131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 flipV="1">
              <a:off x="178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 flipV="1">
              <a:off x="225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 flipV="1">
              <a:off x="272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 flipV="1">
              <a:off x="318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 flipV="1">
              <a:off x="365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 flipV="1">
              <a:off x="412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 flipV="1">
              <a:off x="459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 flipV="1">
              <a:off x="506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 flipV="1">
              <a:off x="552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 flipV="1">
              <a:off x="646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 flipV="1">
              <a:off x="599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6" name="Retângulo 55"/>
          <p:cNvSpPr/>
          <p:nvPr/>
        </p:nvSpPr>
        <p:spPr>
          <a:xfrm>
            <a:off x="1065610" y="4263833"/>
            <a:ext cx="702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1065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0" name="Retângulo 59"/>
          <p:cNvSpPr/>
          <p:nvPr/>
        </p:nvSpPr>
        <p:spPr>
          <a:xfrm>
            <a:off x="1533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61" name="Retângulo 60"/>
          <p:cNvSpPr/>
          <p:nvPr/>
        </p:nvSpPr>
        <p:spPr>
          <a:xfrm>
            <a:off x="2001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2" name="Retângulo 61"/>
          <p:cNvSpPr/>
          <p:nvPr/>
        </p:nvSpPr>
        <p:spPr>
          <a:xfrm>
            <a:off x="2469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10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3" name="Retângulo 62"/>
          <p:cNvSpPr/>
          <p:nvPr/>
        </p:nvSpPr>
        <p:spPr>
          <a:xfrm>
            <a:off x="2937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11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4" name="Retângulo 63"/>
          <p:cNvSpPr/>
          <p:nvPr/>
        </p:nvSpPr>
        <p:spPr>
          <a:xfrm>
            <a:off x="3405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12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5" name="Retângulo 64"/>
          <p:cNvSpPr/>
          <p:nvPr/>
        </p:nvSpPr>
        <p:spPr>
          <a:xfrm>
            <a:off x="3873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13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6" name="Retângulo 65"/>
          <p:cNvSpPr/>
          <p:nvPr/>
        </p:nvSpPr>
        <p:spPr>
          <a:xfrm>
            <a:off x="4341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14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7" name="Retângulo 66"/>
          <p:cNvSpPr/>
          <p:nvPr/>
        </p:nvSpPr>
        <p:spPr>
          <a:xfrm>
            <a:off x="4809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15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8" name="Retângulo 67"/>
          <p:cNvSpPr/>
          <p:nvPr/>
        </p:nvSpPr>
        <p:spPr>
          <a:xfrm>
            <a:off x="5277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16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9" name="Retângulo 68"/>
          <p:cNvSpPr/>
          <p:nvPr/>
        </p:nvSpPr>
        <p:spPr>
          <a:xfrm>
            <a:off x="5745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17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70" name="Retângulo 69"/>
          <p:cNvSpPr/>
          <p:nvPr/>
        </p:nvSpPr>
        <p:spPr>
          <a:xfrm>
            <a:off x="6213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18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71" name="Retângulo 70"/>
          <p:cNvSpPr/>
          <p:nvPr/>
        </p:nvSpPr>
        <p:spPr>
          <a:xfrm>
            <a:off x="7149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20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72" name="Retângulo 71"/>
          <p:cNvSpPr/>
          <p:nvPr/>
        </p:nvSpPr>
        <p:spPr>
          <a:xfrm>
            <a:off x="6681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19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73" name="Retângulo 72"/>
          <p:cNvSpPr/>
          <p:nvPr/>
        </p:nvSpPr>
        <p:spPr>
          <a:xfrm>
            <a:off x="7617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21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cxnSp>
        <p:nvCxnSpPr>
          <p:cNvPr id="58" name="Conector de seta reta 57"/>
          <p:cNvCxnSpPr/>
          <p:nvPr/>
        </p:nvCxnSpPr>
        <p:spPr>
          <a:xfrm>
            <a:off x="1065610" y="4489866"/>
            <a:ext cx="7020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tângulo 53"/>
          <p:cNvSpPr/>
          <p:nvPr/>
        </p:nvSpPr>
        <p:spPr>
          <a:xfrm>
            <a:off x="1293260" y="4489866"/>
            <a:ext cx="2462046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r>
              <a:rPr lang="pt-BR" sz="900" dirty="0" smtClean="0">
                <a:solidFill>
                  <a:schemeClr val="tx1"/>
                </a:solidFill>
              </a:rPr>
              <a:t>Frequência, </a:t>
            </a:r>
            <a:r>
              <a:rPr lang="pt-BR" sz="900" i="1" dirty="0" smtClean="0">
                <a:solidFill>
                  <a:schemeClr val="tx1"/>
                </a:solidFill>
              </a:rPr>
              <a:t> f</a:t>
            </a:r>
            <a:r>
              <a:rPr lang="pt-BR" sz="900" dirty="0" smtClean="0">
                <a:solidFill>
                  <a:schemeClr val="tx1"/>
                </a:solidFill>
              </a:rPr>
              <a:t>, em Hz.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88" name="Retângulo 87"/>
          <p:cNvSpPr/>
          <p:nvPr/>
        </p:nvSpPr>
        <p:spPr>
          <a:xfrm>
            <a:off x="3553351" y="1115536"/>
            <a:ext cx="3269272" cy="360040"/>
          </a:xfrm>
          <a:prstGeom prst="rect">
            <a:avLst/>
          </a:prstGeom>
          <a:gradFill>
            <a:gsLst>
              <a:gs pos="64000">
                <a:srgbClr val="0000FF"/>
              </a:gs>
              <a:gs pos="50000">
                <a:srgbClr val="00B050"/>
              </a:gs>
              <a:gs pos="36000">
                <a:srgbClr val="FFFF00"/>
              </a:gs>
              <a:gs pos="22000">
                <a:srgbClr val="F9910C"/>
              </a:gs>
              <a:gs pos="8000">
                <a:srgbClr val="FF0000"/>
              </a:gs>
              <a:gs pos="92000">
                <a:srgbClr val="CC0099"/>
              </a:gs>
              <a:gs pos="78000">
                <a:srgbClr val="233F61"/>
              </a:gs>
            </a:gsLst>
            <a:lin ang="0" scaled="1"/>
          </a:gra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200"/>
          </a:p>
        </p:txBody>
      </p:sp>
      <p:sp>
        <p:nvSpPr>
          <p:cNvPr id="89" name="Retângulo 88"/>
          <p:cNvSpPr/>
          <p:nvPr/>
        </p:nvSpPr>
        <p:spPr>
          <a:xfrm>
            <a:off x="911498" y="1691600"/>
            <a:ext cx="7321004" cy="36004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0" name="Retângulo 89"/>
          <p:cNvSpPr/>
          <p:nvPr/>
        </p:nvSpPr>
        <p:spPr>
          <a:xfrm>
            <a:off x="911498" y="1691600"/>
            <a:ext cx="1317762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RÁDIO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91" name="Retângulo 90"/>
          <p:cNvSpPr/>
          <p:nvPr/>
        </p:nvSpPr>
        <p:spPr>
          <a:xfrm>
            <a:off x="2229260" y="1691600"/>
            <a:ext cx="1404000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MICRO-ONDAS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92" name="Retângulo 91"/>
          <p:cNvSpPr/>
          <p:nvPr/>
        </p:nvSpPr>
        <p:spPr>
          <a:xfrm>
            <a:off x="3633260" y="1691600"/>
            <a:ext cx="1490198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INFRA-VERMELHO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93" name="Retângulo 92"/>
          <p:cNvSpPr/>
          <p:nvPr/>
        </p:nvSpPr>
        <p:spPr>
          <a:xfrm>
            <a:off x="5123458" y="1691600"/>
            <a:ext cx="129059" cy="360040"/>
          </a:xfrm>
          <a:prstGeom prst="rect">
            <a:avLst/>
          </a:prstGeom>
          <a:gradFill>
            <a:gsLst>
              <a:gs pos="66000">
                <a:srgbClr val="0000FF"/>
              </a:gs>
              <a:gs pos="50000">
                <a:srgbClr val="00B050"/>
              </a:gs>
              <a:gs pos="32000">
                <a:srgbClr val="FFFF00"/>
              </a:gs>
              <a:gs pos="16000">
                <a:srgbClr val="F9910C"/>
              </a:gs>
              <a:gs pos="0">
                <a:srgbClr val="FF0000"/>
              </a:gs>
              <a:gs pos="100000">
                <a:srgbClr val="CC0099"/>
              </a:gs>
              <a:gs pos="82000">
                <a:srgbClr val="233F61"/>
              </a:gs>
            </a:gsLst>
            <a:lin ang="0" scaled="1"/>
          </a:gra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200"/>
          </a:p>
        </p:txBody>
      </p:sp>
      <p:sp>
        <p:nvSpPr>
          <p:cNvPr id="94" name="Retângulo 93"/>
          <p:cNvSpPr/>
          <p:nvPr/>
        </p:nvSpPr>
        <p:spPr>
          <a:xfrm>
            <a:off x="5252517" y="1691600"/>
            <a:ext cx="698699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pt-BR" sz="800" b="1" dirty="0" smtClean="0"/>
              <a:t>ULTRAVIOLETA</a:t>
            </a:r>
            <a:endParaRPr lang="pt-BR" sz="800" b="1" dirty="0"/>
          </a:p>
        </p:txBody>
      </p:sp>
      <p:sp>
        <p:nvSpPr>
          <p:cNvPr id="95" name="Retângulo 94"/>
          <p:cNvSpPr/>
          <p:nvPr/>
        </p:nvSpPr>
        <p:spPr>
          <a:xfrm>
            <a:off x="6909260" y="1691600"/>
            <a:ext cx="1323242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/>
              <a:t>RAIOS GAMA</a:t>
            </a:r>
            <a:endParaRPr lang="pt-BR" sz="1050" b="1" dirty="0"/>
          </a:p>
        </p:txBody>
      </p:sp>
      <p:sp>
        <p:nvSpPr>
          <p:cNvPr id="96" name="Retângulo 95"/>
          <p:cNvSpPr/>
          <p:nvPr/>
        </p:nvSpPr>
        <p:spPr>
          <a:xfrm>
            <a:off x="5951216" y="1691600"/>
            <a:ext cx="958044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/>
              <a:t>RAIOS-X</a:t>
            </a:r>
            <a:endParaRPr lang="pt-BR" sz="1050" b="1" dirty="0"/>
          </a:p>
        </p:txBody>
      </p:sp>
      <p:sp>
        <p:nvSpPr>
          <p:cNvPr id="97" name="Retângulo 96"/>
          <p:cNvSpPr/>
          <p:nvPr/>
        </p:nvSpPr>
        <p:spPr>
          <a:xfrm>
            <a:off x="6909259" y="1114410"/>
            <a:ext cx="848925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pt-BR" sz="1050" b="1" dirty="0" smtClean="0">
                <a:solidFill>
                  <a:schemeClr val="tx1"/>
                </a:solidFill>
              </a:rPr>
              <a:t>VISÍVEL</a:t>
            </a:r>
            <a:endParaRPr lang="pt-BR" sz="1050" b="1" dirty="0">
              <a:solidFill>
                <a:schemeClr val="tx1"/>
              </a:solidFill>
            </a:endParaRPr>
          </a:p>
        </p:txBody>
      </p:sp>
      <p:sp>
        <p:nvSpPr>
          <p:cNvPr id="98" name="Trapezoide 97"/>
          <p:cNvSpPr/>
          <p:nvPr/>
        </p:nvSpPr>
        <p:spPr>
          <a:xfrm flipV="1">
            <a:off x="3546623" y="1475576"/>
            <a:ext cx="3276000" cy="216024"/>
          </a:xfrm>
          <a:prstGeom prst="trapezoid">
            <a:avLst>
              <a:gd name="adj" fmla="val 77589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9" name="Retângulo 98"/>
          <p:cNvSpPr/>
          <p:nvPr/>
        </p:nvSpPr>
        <p:spPr>
          <a:xfrm>
            <a:off x="3319360" y="789296"/>
            <a:ext cx="468000" cy="21721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4.3×10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0" name="Retângulo 99"/>
          <p:cNvSpPr/>
          <p:nvPr/>
        </p:nvSpPr>
        <p:spPr>
          <a:xfrm>
            <a:off x="6127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7.3×10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1" name="Retângulo 100"/>
          <p:cNvSpPr/>
          <p:nvPr/>
        </p:nvSpPr>
        <p:spPr>
          <a:xfrm>
            <a:off x="6595360" y="789296"/>
            <a:ext cx="468000" cy="21721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7.6×10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2" name="Retângulo 101"/>
          <p:cNvSpPr/>
          <p:nvPr/>
        </p:nvSpPr>
        <p:spPr>
          <a:xfrm>
            <a:off x="3787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4.6×10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3" name="Retângulo 102"/>
          <p:cNvSpPr/>
          <p:nvPr/>
        </p:nvSpPr>
        <p:spPr>
          <a:xfrm>
            <a:off x="4255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5.1</a:t>
            </a:r>
            <a:r>
              <a:rPr lang="pt-BR" sz="900" dirty="0">
                <a:solidFill>
                  <a:schemeClr val="tx1"/>
                </a:solidFill>
              </a:rPr>
              <a:t>×</a:t>
            </a:r>
            <a:r>
              <a:rPr lang="pt-BR" sz="900" dirty="0" smtClean="0">
                <a:solidFill>
                  <a:schemeClr val="tx1"/>
                </a:solidFill>
              </a:rPr>
              <a:t>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4" name="Retângulo 103"/>
          <p:cNvSpPr/>
          <p:nvPr/>
        </p:nvSpPr>
        <p:spPr>
          <a:xfrm>
            <a:off x="5191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6.2</a:t>
            </a:r>
            <a:r>
              <a:rPr lang="pt-BR" sz="900" dirty="0">
                <a:solidFill>
                  <a:schemeClr val="tx1"/>
                </a:solidFill>
              </a:rPr>
              <a:t>×</a:t>
            </a:r>
            <a:r>
              <a:rPr lang="pt-BR" sz="900" dirty="0" smtClean="0">
                <a:solidFill>
                  <a:schemeClr val="tx1"/>
                </a:solidFill>
              </a:rPr>
              <a:t>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5" name="Retângulo 104"/>
          <p:cNvSpPr/>
          <p:nvPr/>
        </p:nvSpPr>
        <p:spPr>
          <a:xfrm>
            <a:off x="4723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5.7</a:t>
            </a:r>
            <a:r>
              <a:rPr lang="pt-BR" sz="900" dirty="0">
                <a:solidFill>
                  <a:schemeClr val="tx1"/>
                </a:solidFill>
              </a:rPr>
              <a:t>×</a:t>
            </a:r>
            <a:r>
              <a:rPr lang="pt-BR" sz="900" dirty="0" smtClean="0">
                <a:solidFill>
                  <a:schemeClr val="tx1"/>
                </a:solidFill>
              </a:rPr>
              <a:t>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6" name="Retângulo 105"/>
          <p:cNvSpPr/>
          <p:nvPr/>
        </p:nvSpPr>
        <p:spPr>
          <a:xfrm>
            <a:off x="5659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6.8</a:t>
            </a:r>
            <a:r>
              <a:rPr lang="pt-BR" sz="900" dirty="0">
                <a:solidFill>
                  <a:schemeClr val="tx1"/>
                </a:solidFill>
              </a:rPr>
              <a:t>×</a:t>
            </a:r>
            <a:r>
              <a:rPr lang="pt-BR" sz="900" dirty="0" smtClean="0">
                <a:solidFill>
                  <a:schemeClr val="tx1"/>
                </a:solidFill>
              </a:rPr>
              <a:t>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7" name="Retângulo 106"/>
          <p:cNvSpPr/>
          <p:nvPr/>
        </p:nvSpPr>
        <p:spPr>
          <a:xfrm>
            <a:off x="911498" y="2051640"/>
            <a:ext cx="1317762" cy="15121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8" name="Retângulo 107"/>
          <p:cNvSpPr/>
          <p:nvPr/>
        </p:nvSpPr>
        <p:spPr>
          <a:xfrm>
            <a:off x="2228860" y="2051640"/>
            <a:ext cx="1404399" cy="15121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9" name="Retângulo 108"/>
          <p:cNvSpPr/>
          <p:nvPr/>
        </p:nvSpPr>
        <p:spPr>
          <a:xfrm>
            <a:off x="3632861" y="2051640"/>
            <a:ext cx="1490597" cy="151216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0" name="Retângulo 109"/>
          <p:cNvSpPr/>
          <p:nvPr/>
        </p:nvSpPr>
        <p:spPr>
          <a:xfrm>
            <a:off x="5123458" y="2051640"/>
            <a:ext cx="129059" cy="15121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1" name="Retângulo 110"/>
          <p:cNvSpPr/>
          <p:nvPr/>
        </p:nvSpPr>
        <p:spPr>
          <a:xfrm>
            <a:off x="5252517" y="2051640"/>
            <a:ext cx="698699" cy="151216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2" name="Retângulo 111"/>
          <p:cNvSpPr/>
          <p:nvPr/>
        </p:nvSpPr>
        <p:spPr>
          <a:xfrm>
            <a:off x="5951216" y="2051640"/>
            <a:ext cx="969290" cy="151216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13" name="Grupo 112"/>
          <p:cNvGrpSpPr/>
          <p:nvPr/>
        </p:nvGrpSpPr>
        <p:grpSpPr>
          <a:xfrm>
            <a:off x="911498" y="2195656"/>
            <a:ext cx="7321004" cy="1224136"/>
            <a:chOff x="381762" y="1131590"/>
            <a:chExt cx="6552000" cy="936104"/>
          </a:xfrm>
        </p:grpSpPr>
        <p:sp>
          <p:nvSpPr>
            <p:cNvPr id="114" name="Forma livre 113"/>
            <p:cNvSpPr/>
            <p:nvPr/>
          </p:nvSpPr>
          <p:spPr>
            <a:xfrm>
              <a:off x="3793078" y="1131590"/>
              <a:ext cx="3140684" cy="924960"/>
            </a:xfrm>
            <a:custGeom>
              <a:avLst/>
              <a:gdLst>
                <a:gd name="connsiteX0" fmla="*/ 3635545 w 3635545"/>
                <a:gd name="connsiteY0" fmla="*/ 12280 h 605211"/>
                <a:gd name="connsiteX1" fmla="*/ 3599827 w 3635545"/>
                <a:gd name="connsiteY1" fmla="*/ 602830 h 605211"/>
                <a:gd name="connsiteX2" fmla="*/ 3554583 w 3635545"/>
                <a:gd name="connsiteY2" fmla="*/ 14661 h 605211"/>
                <a:gd name="connsiteX3" fmla="*/ 3504577 w 3635545"/>
                <a:gd name="connsiteY3" fmla="*/ 602830 h 605211"/>
                <a:gd name="connsiteX4" fmla="*/ 3459333 w 3635545"/>
                <a:gd name="connsiteY4" fmla="*/ 14661 h 605211"/>
                <a:gd name="connsiteX5" fmla="*/ 3411708 w 3635545"/>
                <a:gd name="connsiteY5" fmla="*/ 602830 h 605211"/>
                <a:gd name="connsiteX6" fmla="*/ 3364083 w 3635545"/>
                <a:gd name="connsiteY6" fmla="*/ 14661 h 605211"/>
                <a:gd name="connsiteX7" fmla="*/ 3316458 w 3635545"/>
                <a:gd name="connsiteY7" fmla="*/ 602830 h 605211"/>
                <a:gd name="connsiteX8" fmla="*/ 3266452 w 3635545"/>
                <a:gd name="connsiteY8" fmla="*/ 14661 h 605211"/>
                <a:gd name="connsiteX9" fmla="*/ 3214064 w 3635545"/>
                <a:gd name="connsiteY9" fmla="*/ 605211 h 605211"/>
                <a:gd name="connsiteX10" fmla="*/ 3159295 w 3635545"/>
                <a:gd name="connsiteY10" fmla="*/ 14661 h 605211"/>
                <a:gd name="connsiteX11" fmla="*/ 3102145 w 3635545"/>
                <a:gd name="connsiteY11" fmla="*/ 605211 h 605211"/>
                <a:gd name="connsiteX12" fmla="*/ 3044995 w 3635545"/>
                <a:gd name="connsiteY12" fmla="*/ 14661 h 605211"/>
                <a:gd name="connsiteX13" fmla="*/ 2990227 w 3635545"/>
                <a:gd name="connsiteY13" fmla="*/ 602830 h 605211"/>
                <a:gd name="connsiteX14" fmla="*/ 2935458 w 3635545"/>
                <a:gd name="connsiteY14" fmla="*/ 14661 h 605211"/>
                <a:gd name="connsiteX15" fmla="*/ 2875927 w 3635545"/>
                <a:gd name="connsiteY15" fmla="*/ 605211 h 605211"/>
                <a:gd name="connsiteX16" fmla="*/ 2816395 w 3635545"/>
                <a:gd name="connsiteY16" fmla="*/ 14661 h 605211"/>
                <a:gd name="connsiteX17" fmla="*/ 2754483 w 3635545"/>
                <a:gd name="connsiteY17" fmla="*/ 602830 h 605211"/>
                <a:gd name="connsiteX18" fmla="*/ 2692570 w 3635545"/>
                <a:gd name="connsiteY18" fmla="*/ 14661 h 605211"/>
                <a:gd name="connsiteX19" fmla="*/ 2628277 w 3635545"/>
                <a:gd name="connsiteY19" fmla="*/ 602830 h 605211"/>
                <a:gd name="connsiteX20" fmla="*/ 2561602 w 3635545"/>
                <a:gd name="connsiteY20" fmla="*/ 14661 h 605211"/>
                <a:gd name="connsiteX21" fmla="*/ 2492545 w 3635545"/>
                <a:gd name="connsiteY21" fmla="*/ 602830 h 605211"/>
                <a:gd name="connsiteX22" fmla="*/ 2423489 w 3635545"/>
                <a:gd name="connsiteY22" fmla="*/ 14661 h 605211"/>
                <a:gd name="connsiteX23" fmla="*/ 2352052 w 3635545"/>
                <a:gd name="connsiteY23" fmla="*/ 602830 h 605211"/>
                <a:gd name="connsiteX24" fmla="*/ 2278233 w 3635545"/>
                <a:gd name="connsiteY24" fmla="*/ 14661 h 605211"/>
                <a:gd name="connsiteX25" fmla="*/ 2202033 w 3635545"/>
                <a:gd name="connsiteY25" fmla="*/ 602830 h 605211"/>
                <a:gd name="connsiteX26" fmla="*/ 2123452 w 3635545"/>
                <a:gd name="connsiteY26" fmla="*/ 14661 h 605211"/>
                <a:gd name="connsiteX27" fmla="*/ 2037727 w 3635545"/>
                <a:gd name="connsiteY27" fmla="*/ 602830 h 605211"/>
                <a:gd name="connsiteX28" fmla="*/ 1954383 w 3635545"/>
                <a:gd name="connsiteY28" fmla="*/ 14661 h 605211"/>
                <a:gd name="connsiteX29" fmla="*/ 1863895 w 3635545"/>
                <a:gd name="connsiteY29" fmla="*/ 602830 h 605211"/>
                <a:gd name="connsiteX30" fmla="*/ 1773408 w 3635545"/>
                <a:gd name="connsiteY30" fmla="*/ 14661 h 605211"/>
                <a:gd name="connsiteX31" fmla="*/ 1675777 w 3635545"/>
                <a:gd name="connsiteY31" fmla="*/ 602830 h 605211"/>
                <a:gd name="connsiteX32" fmla="*/ 1580527 w 3635545"/>
                <a:gd name="connsiteY32" fmla="*/ 14661 h 605211"/>
                <a:gd name="connsiteX33" fmla="*/ 1470989 w 3635545"/>
                <a:gd name="connsiteY33" fmla="*/ 602830 h 605211"/>
                <a:gd name="connsiteX34" fmla="*/ 1366214 w 3635545"/>
                <a:gd name="connsiteY34" fmla="*/ 14661 h 605211"/>
                <a:gd name="connsiteX35" fmla="*/ 1242389 w 3635545"/>
                <a:gd name="connsiteY35" fmla="*/ 602830 h 605211"/>
                <a:gd name="connsiteX36" fmla="*/ 1123327 w 3635545"/>
                <a:gd name="connsiteY36" fmla="*/ 14661 h 605211"/>
                <a:gd name="connsiteX37" fmla="*/ 985214 w 3635545"/>
                <a:gd name="connsiteY37" fmla="*/ 602830 h 605211"/>
                <a:gd name="connsiteX38" fmla="*/ 849483 w 3635545"/>
                <a:gd name="connsiteY38" fmla="*/ 14661 h 605211"/>
                <a:gd name="connsiteX39" fmla="*/ 694702 w 3635545"/>
                <a:gd name="connsiteY39" fmla="*/ 602830 h 605211"/>
                <a:gd name="connsiteX40" fmla="*/ 535158 w 3635545"/>
                <a:gd name="connsiteY40" fmla="*/ 14661 h 605211"/>
                <a:gd name="connsiteX41" fmla="*/ 347039 w 3635545"/>
                <a:gd name="connsiteY41" fmla="*/ 605211 h 605211"/>
                <a:gd name="connsiteX42" fmla="*/ 158920 w 3635545"/>
                <a:gd name="connsiteY42" fmla="*/ 14661 h 605211"/>
                <a:gd name="connsiteX0" fmla="*/ 3288506 w 3288506"/>
                <a:gd name="connsiteY0" fmla="*/ 0 h 592931"/>
                <a:gd name="connsiteX1" fmla="*/ 3252788 w 3288506"/>
                <a:gd name="connsiteY1" fmla="*/ 590550 h 592931"/>
                <a:gd name="connsiteX2" fmla="*/ 3207544 w 3288506"/>
                <a:gd name="connsiteY2" fmla="*/ 2381 h 592931"/>
                <a:gd name="connsiteX3" fmla="*/ 3157538 w 3288506"/>
                <a:gd name="connsiteY3" fmla="*/ 590550 h 592931"/>
                <a:gd name="connsiteX4" fmla="*/ 3112294 w 3288506"/>
                <a:gd name="connsiteY4" fmla="*/ 2381 h 592931"/>
                <a:gd name="connsiteX5" fmla="*/ 3064669 w 3288506"/>
                <a:gd name="connsiteY5" fmla="*/ 590550 h 592931"/>
                <a:gd name="connsiteX6" fmla="*/ 3017044 w 3288506"/>
                <a:gd name="connsiteY6" fmla="*/ 2381 h 592931"/>
                <a:gd name="connsiteX7" fmla="*/ 2969419 w 3288506"/>
                <a:gd name="connsiteY7" fmla="*/ 590550 h 592931"/>
                <a:gd name="connsiteX8" fmla="*/ 2919413 w 3288506"/>
                <a:gd name="connsiteY8" fmla="*/ 2381 h 592931"/>
                <a:gd name="connsiteX9" fmla="*/ 2867025 w 3288506"/>
                <a:gd name="connsiteY9" fmla="*/ 592931 h 592931"/>
                <a:gd name="connsiteX10" fmla="*/ 2812256 w 3288506"/>
                <a:gd name="connsiteY10" fmla="*/ 2381 h 592931"/>
                <a:gd name="connsiteX11" fmla="*/ 2755106 w 3288506"/>
                <a:gd name="connsiteY11" fmla="*/ 592931 h 592931"/>
                <a:gd name="connsiteX12" fmla="*/ 2697956 w 3288506"/>
                <a:gd name="connsiteY12" fmla="*/ 2381 h 592931"/>
                <a:gd name="connsiteX13" fmla="*/ 2643188 w 3288506"/>
                <a:gd name="connsiteY13" fmla="*/ 590550 h 592931"/>
                <a:gd name="connsiteX14" fmla="*/ 2588419 w 3288506"/>
                <a:gd name="connsiteY14" fmla="*/ 2381 h 592931"/>
                <a:gd name="connsiteX15" fmla="*/ 2528888 w 3288506"/>
                <a:gd name="connsiteY15" fmla="*/ 592931 h 592931"/>
                <a:gd name="connsiteX16" fmla="*/ 2469356 w 3288506"/>
                <a:gd name="connsiteY16" fmla="*/ 2381 h 592931"/>
                <a:gd name="connsiteX17" fmla="*/ 2407444 w 3288506"/>
                <a:gd name="connsiteY17" fmla="*/ 590550 h 592931"/>
                <a:gd name="connsiteX18" fmla="*/ 2345531 w 3288506"/>
                <a:gd name="connsiteY18" fmla="*/ 2381 h 592931"/>
                <a:gd name="connsiteX19" fmla="*/ 2281238 w 3288506"/>
                <a:gd name="connsiteY19" fmla="*/ 590550 h 592931"/>
                <a:gd name="connsiteX20" fmla="*/ 2214563 w 3288506"/>
                <a:gd name="connsiteY20" fmla="*/ 2381 h 592931"/>
                <a:gd name="connsiteX21" fmla="*/ 2145506 w 3288506"/>
                <a:gd name="connsiteY21" fmla="*/ 590550 h 592931"/>
                <a:gd name="connsiteX22" fmla="*/ 2076450 w 3288506"/>
                <a:gd name="connsiteY22" fmla="*/ 2381 h 592931"/>
                <a:gd name="connsiteX23" fmla="*/ 2005013 w 3288506"/>
                <a:gd name="connsiteY23" fmla="*/ 590550 h 592931"/>
                <a:gd name="connsiteX24" fmla="*/ 1931194 w 3288506"/>
                <a:gd name="connsiteY24" fmla="*/ 2381 h 592931"/>
                <a:gd name="connsiteX25" fmla="*/ 1854994 w 3288506"/>
                <a:gd name="connsiteY25" fmla="*/ 590550 h 592931"/>
                <a:gd name="connsiteX26" fmla="*/ 1776413 w 3288506"/>
                <a:gd name="connsiteY26" fmla="*/ 2381 h 592931"/>
                <a:gd name="connsiteX27" fmla="*/ 1690688 w 3288506"/>
                <a:gd name="connsiteY27" fmla="*/ 590550 h 592931"/>
                <a:gd name="connsiteX28" fmla="*/ 1607344 w 3288506"/>
                <a:gd name="connsiteY28" fmla="*/ 2381 h 592931"/>
                <a:gd name="connsiteX29" fmla="*/ 1516856 w 3288506"/>
                <a:gd name="connsiteY29" fmla="*/ 590550 h 592931"/>
                <a:gd name="connsiteX30" fmla="*/ 1426369 w 3288506"/>
                <a:gd name="connsiteY30" fmla="*/ 2381 h 592931"/>
                <a:gd name="connsiteX31" fmla="*/ 1328738 w 3288506"/>
                <a:gd name="connsiteY31" fmla="*/ 590550 h 592931"/>
                <a:gd name="connsiteX32" fmla="*/ 1233488 w 3288506"/>
                <a:gd name="connsiteY32" fmla="*/ 2381 h 592931"/>
                <a:gd name="connsiteX33" fmla="*/ 1123950 w 3288506"/>
                <a:gd name="connsiteY33" fmla="*/ 590550 h 592931"/>
                <a:gd name="connsiteX34" fmla="*/ 1019175 w 3288506"/>
                <a:gd name="connsiteY34" fmla="*/ 2381 h 592931"/>
                <a:gd name="connsiteX35" fmla="*/ 895350 w 3288506"/>
                <a:gd name="connsiteY35" fmla="*/ 590550 h 592931"/>
                <a:gd name="connsiteX36" fmla="*/ 776288 w 3288506"/>
                <a:gd name="connsiteY36" fmla="*/ 2381 h 592931"/>
                <a:gd name="connsiteX37" fmla="*/ 638175 w 3288506"/>
                <a:gd name="connsiteY37" fmla="*/ 590550 h 592931"/>
                <a:gd name="connsiteX38" fmla="*/ 502444 w 3288506"/>
                <a:gd name="connsiteY38" fmla="*/ 2381 h 592931"/>
                <a:gd name="connsiteX39" fmla="*/ 347663 w 3288506"/>
                <a:gd name="connsiteY39" fmla="*/ 590550 h 592931"/>
                <a:gd name="connsiteX40" fmla="*/ 188119 w 3288506"/>
                <a:gd name="connsiteY40" fmla="*/ 2381 h 592931"/>
                <a:gd name="connsiteX41" fmla="*/ 0 w 3288506"/>
                <a:gd name="connsiteY41" fmla="*/ 592931 h 59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288506" h="592931">
                  <a:moveTo>
                    <a:pt x="3288506" y="0"/>
                  </a:moveTo>
                  <a:cubicBezTo>
                    <a:pt x="3277394" y="295076"/>
                    <a:pt x="3266282" y="590153"/>
                    <a:pt x="3252788" y="590550"/>
                  </a:cubicBezTo>
                  <a:cubicBezTo>
                    <a:pt x="3239294" y="590947"/>
                    <a:pt x="3223419" y="2381"/>
                    <a:pt x="3207544" y="2381"/>
                  </a:cubicBezTo>
                  <a:cubicBezTo>
                    <a:pt x="3191669" y="2381"/>
                    <a:pt x="3173413" y="590550"/>
                    <a:pt x="3157538" y="590550"/>
                  </a:cubicBezTo>
                  <a:cubicBezTo>
                    <a:pt x="3141663" y="590550"/>
                    <a:pt x="3127772" y="2381"/>
                    <a:pt x="3112294" y="2381"/>
                  </a:cubicBezTo>
                  <a:cubicBezTo>
                    <a:pt x="3096816" y="2381"/>
                    <a:pt x="3080544" y="590550"/>
                    <a:pt x="3064669" y="590550"/>
                  </a:cubicBezTo>
                  <a:cubicBezTo>
                    <a:pt x="3048794" y="590550"/>
                    <a:pt x="3032919" y="2381"/>
                    <a:pt x="3017044" y="2381"/>
                  </a:cubicBezTo>
                  <a:cubicBezTo>
                    <a:pt x="3001169" y="2381"/>
                    <a:pt x="2985691" y="590550"/>
                    <a:pt x="2969419" y="590550"/>
                  </a:cubicBezTo>
                  <a:cubicBezTo>
                    <a:pt x="2953147" y="590550"/>
                    <a:pt x="2936479" y="1984"/>
                    <a:pt x="2919413" y="2381"/>
                  </a:cubicBezTo>
                  <a:cubicBezTo>
                    <a:pt x="2902347" y="2778"/>
                    <a:pt x="2884884" y="592931"/>
                    <a:pt x="2867025" y="592931"/>
                  </a:cubicBezTo>
                  <a:cubicBezTo>
                    <a:pt x="2849166" y="592931"/>
                    <a:pt x="2830909" y="2381"/>
                    <a:pt x="2812256" y="2381"/>
                  </a:cubicBezTo>
                  <a:cubicBezTo>
                    <a:pt x="2793603" y="2381"/>
                    <a:pt x="2774156" y="592931"/>
                    <a:pt x="2755106" y="592931"/>
                  </a:cubicBezTo>
                  <a:cubicBezTo>
                    <a:pt x="2736056" y="592931"/>
                    <a:pt x="2716609" y="2778"/>
                    <a:pt x="2697956" y="2381"/>
                  </a:cubicBezTo>
                  <a:cubicBezTo>
                    <a:pt x="2679303" y="1984"/>
                    <a:pt x="2661444" y="590550"/>
                    <a:pt x="2643188" y="590550"/>
                  </a:cubicBezTo>
                  <a:cubicBezTo>
                    <a:pt x="2624932" y="590550"/>
                    <a:pt x="2607469" y="1984"/>
                    <a:pt x="2588419" y="2381"/>
                  </a:cubicBezTo>
                  <a:cubicBezTo>
                    <a:pt x="2569369" y="2778"/>
                    <a:pt x="2548732" y="592931"/>
                    <a:pt x="2528888" y="592931"/>
                  </a:cubicBezTo>
                  <a:cubicBezTo>
                    <a:pt x="2509044" y="592931"/>
                    <a:pt x="2489597" y="2778"/>
                    <a:pt x="2469356" y="2381"/>
                  </a:cubicBezTo>
                  <a:cubicBezTo>
                    <a:pt x="2449115" y="1984"/>
                    <a:pt x="2428081" y="590550"/>
                    <a:pt x="2407444" y="590550"/>
                  </a:cubicBezTo>
                  <a:cubicBezTo>
                    <a:pt x="2386807" y="590550"/>
                    <a:pt x="2366565" y="2381"/>
                    <a:pt x="2345531" y="2381"/>
                  </a:cubicBezTo>
                  <a:cubicBezTo>
                    <a:pt x="2324497" y="2381"/>
                    <a:pt x="2303066" y="590550"/>
                    <a:pt x="2281238" y="590550"/>
                  </a:cubicBezTo>
                  <a:cubicBezTo>
                    <a:pt x="2259410" y="590550"/>
                    <a:pt x="2237185" y="2381"/>
                    <a:pt x="2214563" y="2381"/>
                  </a:cubicBezTo>
                  <a:cubicBezTo>
                    <a:pt x="2191941" y="2381"/>
                    <a:pt x="2168525" y="590550"/>
                    <a:pt x="2145506" y="590550"/>
                  </a:cubicBezTo>
                  <a:cubicBezTo>
                    <a:pt x="2122487" y="590550"/>
                    <a:pt x="2099865" y="2381"/>
                    <a:pt x="2076450" y="2381"/>
                  </a:cubicBezTo>
                  <a:cubicBezTo>
                    <a:pt x="2053035" y="2381"/>
                    <a:pt x="2029222" y="590550"/>
                    <a:pt x="2005013" y="590550"/>
                  </a:cubicBezTo>
                  <a:cubicBezTo>
                    <a:pt x="1980804" y="590550"/>
                    <a:pt x="1956197" y="2381"/>
                    <a:pt x="1931194" y="2381"/>
                  </a:cubicBezTo>
                  <a:cubicBezTo>
                    <a:pt x="1906191" y="2381"/>
                    <a:pt x="1880791" y="590550"/>
                    <a:pt x="1854994" y="590550"/>
                  </a:cubicBezTo>
                  <a:cubicBezTo>
                    <a:pt x="1829197" y="590550"/>
                    <a:pt x="1803797" y="2381"/>
                    <a:pt x="1776413" y="2381"/>
                  </a:cubicBezTo>
                  <a:cubicBezTo>
                    <a:pt x="1749029" y="2381"/>
                    <a:pt x="1718866" y="590550"/>
                    <a:pt x="1690688" y="590550"/>
                  </a:cubicBezTo>
                  <a:cubicBezTo>
                    <a:pt x="1662510" y="590550"/>
                    <a:pt x="1636316" y="2381"/>
                    <a:pt x="1607344" y="2381"/>
                  </a:cubicBezTo>
                  <a:cubicBezTo>
                    <a:pt x="1578372" y="2381"/>
                    <a:pt x="1547018" y="590550"/>
                    <a:pt x="1516856" y="590550"/>
                  </a:cubicBezTo>
                  <a:cubicBezTo>
                    <a:pt x="1486694" y="590550"/>
                    <a:pt x="1457722" y="2381"/>
                    <a:pt x="1426369" y="2381"/>
                  </a:cubicBezTo>
                  <a:cubicBezTo>
                    <a:pt x="1395016" y="2381"/>
                    <a:pt x="1360885" y="590550"/>
                    <a:pt x="1328738" y="590550"/>
                  </a:cubicBezTo>
                  <a:cubicBezTo>
                    <a:pt x="1296591" y="590550"/>
                    <a:pt x="1267619" y="2381"/>
                    <a:pt x="1233488" y="2381"/>
                  </a:cubicBezTo>
                  <a:cubicBezTo>
                    <a:pt x="1199357" y="2381"/>
                    <a:pt x="1159669" y="590550"/>
                    <a:pt x="1123950" y="590550"/>
                  </a:cubicBezTo>
                  <a:cubicBezTo>
                    <a:pt x="1088231" y="590550"/>
                    <a:pt x="1057275" y="2381"/>
                    <a:pt x="1019175" y="2381"/>
                  </a:cubicBezTo>
                  <a:cubicBezTo>
                    <a:pt x="981075" y="2381"/>
                    <a:pt x="935831" y="590550"/>
                    <a:pt x="895350" y="590550"/>
                  </a:cubicBezTo>
                  <a:cubicBezTo>
                    <a:pt x="854869" y="590550"/>
                    <a:pt x="819150" y="2381"/>
                    <a:pt x="776288" y="2381"/>
                  </a:cubicBezTo>
                  <a:cubicBezTo>
                    <a:pt x="733426" y="2381"/>
                    <a:pt x="683816" y="590550"/>
                    <a:pt x="638175" y="590550"/>
                  </a:cubicBezTo>
                  <a:cubicBezTo>
                    <a:pt x="592534" y="590550"/>
                    <a:pt x="550863" y="2381"/>
                    <a:pt x="502444" y="2381"/>
                  </a:cubicBezTo>
                  <a:cubicBezTo>
                    <a:pt x="454025" y="2381"/>
                    <a:pt x="400050" y="590550"/>
                    <a:pt x="347663" y="590550"/>
                  </a:cubicBezTo>
                  <a:cubicBezTo>
                    <a:pt x="295276" y="590550"/>
                    <a:pt x="246063" y="1984"/>
                    <a:pt x="188119" y="2381"/>
                  </a:cubicBezTo>
                  <a:cubicBezTo>
                    <a:pt x="130175" y="2778"/>
                    <a:pt x="62706" y="592931"/>
                    <a:pt x="0" y="592931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3059832" y="1131590"/>
              <a:ext cx="914400" cy="93610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Forma livre 115"/>
            <p:cNvSpPr/>
            <p:nvPr/>
          </p:nvSpPr>
          <p:spPr>
            <a:xfrm>
              <a:off x="381762" y="1131590"/>
              <a:ext cx="3590978" cy="936104"/>
            </a:xfrm>
            <a:custGeom>
              <a:avLst/>
              <a:gdLst>
                <a:gd name="connsiteX0" fmla="*/ 0 w 3755232"/>
                <a:gd name="connsiteY0" fmla="*/ 592931 h 592931"/>
                <a:gd name="connsiteX1" fmla="*/ 900113 w 3755232"/>
                <a:gd name="connsiteY1" fmla="*/ 2381 h 592931"/>
                <a:gd name="connsiteX2" fmla="*/ 1524001 w 3755232"/>
                <a:gd name="connsiteY2" fmla="*/ 592931 h 592931"/>
                <a:gd name="connsiteX3" fmla="*/ 2145507 w 3755232"/>
                <a:gd name="connsiteY3" fmla="*/ 2381 h 592931"/>
                <a:gd name="connsiteX4" fmla="*/ 2512219 w 3755232"/>
                <a:gd name="connsiteY4" fmla="*/ 590550 h 592931"/>
                <a:gd name="connsiteX5" fmla="*/ 2878932 w 3755232"/>
                <a:gd name="connsiteY5" fmla="*/ 2381 h 592931"/>
                <a:gd name="connsiteX6" fmla="*/ 3131344 w 3755232"/>
                <a:gd name="connsiteY6" fmla="*/ 592931 h 592931"/>
                <a:gd name="connsiteX7" fmla="*/ 3376613 w 3755232"/>
                <a:gd name="connsiteY7" fmla="*/ 2381 h 592931"/>
                <a:gd name="connsiteX8" fmla="*/ 3564732 w 3755232"/>
                <a:gd name="connsiteY8" fmla="*/ 592931 h 592931"/>
                <a:gd name="connsiteX9" fmla="*/ 3755232 w 3755232"/>
                <a:gd name="connsiteY9" fmla="*/ 0 h 592931"/>
                <a:gd name="connsiteX0" fmla="*/ 59337 w 3814569"/>
                <a:gd name="connsiteY0" fmla="*/ 592931 h 634830"/>
                <a:gd name="connsiteX1" fmla="*/ 68862 w 3814569"/>
                <a:gd name="connsiteY1" fmla="*/ 590550 h 634830"/>
                <a:gd name="connsiteX2" fmla="*/ 959450 w 3814569"/>
                <a:gd name="connsiteY2" fmla="*/ 2381 h 634830"/>
                <a:gd name="connsiteX3" fmla="*/ 1583338 w 3814569"/>
                <a:gd name="connsiteY3" fmla="*/ 592931 h 634830"/>
                <a:gd name="connsiteX4" fmla="*/ 2204844 w 3814569"/>
                <a:gd name="connsiteY4" fmla="*/ 2381 h 634830"/>
                <a:gd name="connsiteX5" fmla="*/ 2571556 w 3814569"/>
                <a:gd name="connsiteY5" fmla="*/ 590550 h 634830"/>
                <a:gd name="connsiteX6" fmla="*/ 2938269 w 3814569"/>
                <a:gd name="connsiteY6" fmla="*/ 2381 h 634830"/>
                <a:gd name="connsiteX7" fmla="*/ 3190681 w 3814569"/>
                <a:gd name="connsiteY7" fmla="*/ 592931 h 634830"/>
                <a:gd name="connsiteX8" fmla="*/ 3435950 w 3814569"/>
                <a:gd name="connsiteY8" fmla="*/ 2381 h 634830"/>
                <a:gd name="connsiteX9" fmla="*/ 3624069 w 3814569"/>
                <a:gd name="connsiteY9" fmla="*/ 592931 h 634830"/>
                <a:gd name="connsiteX10" fmla="*/ 3814569 w 3814569"/>
                <a:gd name="connsiteY10" fmla="*/ 0 h 634830"/>
                <a:gd name="connsiteX0" fmla="*/ 9084 w 3764316"/>
                <a:gd name="connsiteY0" fmla="*/ 592931 h 688804"/>
                <a:gd name="connsiteX1" fmla="*/ 104334 w 3764316"/>
                <a:gd name="connsiteY1" fmla="*/ 657225 h 688804"/>
                <a:gd name="connsiteX2" fmla="*/ 909197 w 3764316"/>
                <a:gd name="connsiteY2" fmla="*/ 2381 h 688804"/>
                <a:gd name="connsiteX3" fmla="*/ 1533085 w 3764316"/>
                <a:gd name="connsiteY3" fmla="*/ 592931 h 688804"/>
                <a:gd name="connsiteX4" fmla="*/ 2154591 w 3764316"/>
                <a:gd name="connsiteY4" fmla="*/ 2381 h 688804"/>
                <a:gd name="connsiteX5" fmla="*/ 2521303 w 3764316"/>
                <a:gd name="connsiteY5" fmla="*/ 590550 h 688804"/>
                <a:gd name="connsiteX6" fmla="*/ 2888016 w 3764316"/>
                <a:gd name="connsiteY6" fmla="*/ 2381 h 688804"/>
                <a:gd name="connsiteX7" fmla="*/ 3140428 w 3764316"/>
                <a:gd name="connsiteY7" fmla="*/ 592931 h 688804"/>
                <a:gd name="connsiteX8" fmla="*/ 3385697 w 3764316"/>
                <a:gd name="connsiteY8" fmla="*/ 2381 h 688804"/>
                <a:gd name="connsiteX9" fmla="*/ 3573816 w 3764316"/>
                <a:gd name="connsiteY9" fmla="*/ 592931 h 688804"/>
                <a:gd name="connsiteX10" fmla="*/ 3764316 w 3764316"/>
                <a:gd name="connsiteY10" fmla="*/ 0 h 688804"/>
                <a:gd name="connsiteX0" fmla="*/ 0 w 4650582"/>
                <a:gd name="connsiteY0" fmla="*/ 16669 h 666246"/>
                <a:gd name="connsiteX1" fmla="*/ 990600 w 4650582"/>
                <a:gd name="connsiteY1" fmla="*/ 657225 h 666246"/>
                <a:gd name="connsiteX2" fmla="*/ 1795463 w 4650582"/>
                <a:gd name="connsiteY2" fmla="*/ 2381 h 666246"/>
                <a:gd name="connsiteX3" fmla="*/ 2419351 w 4650582"/>
                <a:gd name="connsiteY3" fmla="*/ 592931 h 666246"/>
                <a:gd name="connsiteX4" fmla="*/ 3040857 w 4650582"/>
                <a:gd name="connsiteY4" fmla="*/ 2381 h 666246"/>
                <a:gd name="connsiteX5" fmla="*/ 3407569 w 4650582"/>
                <a:gd name="connsiteY5" fmla="*/ 590550 h 666246"/>
                <a:gd name="connsiteX6" fmla="*/ 3774282 w 4650582"/>
                <a:gd name="connsiteY6" fmla="*/ 2381 h 666246"/>
                <a:gd name="connsiteX7" fmla="*/ 4026694 w 4650582"/>
                <a:gd name="connsiteY7" fmla="*/ 592931 h 666246"/>
                <a:gd name="connsiteX8" fmla="*/ 4271963 w 4650582"/>
                <a:gd name="connsiteY8" fmla="*/ 2381 h 666246"/>
                <a:gd name="connsiteX9" fmla="*/ 4460082 w 4650582"/>
                <a:gd name="connsiteY9" fmla="*/ 592931 h 666246"/>
                <a:gd name="connsiteX10" fmla="*/ 4650582 w 4650582"/>
                <a:gd name="connsiteY10" fmla="*/ 0 h 666246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124"/>
                <a:gd name="connsiteX1" fmla="*/ 890588 w 4650582"/>
                <a:gd name="connsiteY1" fmla="*/ 600075 h 600124"/>
                <a:gd name="connsiteX2" fmla="*/ 1795463 w 4650582"/>
                <a:gd name="connsiteY2" fmla="*/ 2381 h 600124"/>
                <a:gd name="connsiteX3" fmla="*/ 2419351 w 4650582"/>
                <a:gd name="connsiteY3" fmla="*/ 592931 h 600124"/>
                <a:gd name="connsiteX4" fmla="*/ 3040857 w 4650582"/>
                <a:gd name="connsiteY4" fmla="*/ 2381 h 600124"/>
                <a:gd name="connsiteX5" fmla="*/ 3407569 w 4650582"/>
                <a:gd name="connsiteY5" fmla="*/ 590550 h 600124"/>
                <a:gd name="connsiteX6" fmla="*/ 3774282 w 4650582"/>
                <a:gd name="connsiteY6" fmla="*/ 2381 h 600124"/>
                <a:gd name="connsiteX7" fmla="*/ 4026694 w 4650582"/>
                <a:gd name="connsiteY7" fmla="*/ 592931 h 600124"/>
                <a:gd name="connsiteX8" fmla="*/ 4271963 w 4650582"/>
                <a:gd name="connsiteY8" fmla="*/ 2381 h 600124"/>
                <a:gd name="connsiteX9" fmla="*/ 4460082 w 4650582"/>
                <a:gd name="connsiteY9" fmla="*/ 592931 h 600124"/>
                <a:gd name="connsiteX10" fmla="*/ 4650582 w 4650582"/>
                <a:gd name="connsiteY10" fmla="*/ 0 h 600124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3759994"/>
                <a:gd name="connsiteY0" fmla="*/ 600075 h 600075"/>
                <a:gd name="connsiteX1" fmla="*/ 904875 w 3759994"/>
                <a:gd name="connsiteY1" fmla="*/ 2381 h 600075"/>
                <a:gd name="connsiteX2" fmla="*/ 1528763 w 3759994"/>
                <a:gd name="connsiteY2" fmla="*/ 592931 h 600075"/>
                <a:gd name="connsiteX3" fmla="*/ 2150269 w 3759994"/>
                <a:gd name="connsiteY3" fmla="*/ 2381 h 600075"/>
                <a:gd name="connsiteX4" fmla="*/ 2516981 w 3759994"/>
                <a:gd name="connsiteY4" fmla="*/ 590550 h 600075"/>
                <a:gd name="connsiteX5" fmla="*/ 2883694 w 3759994"/>
                <a:gd name="connsiteY5" fmla="*/ 2381 h 600075"/>
                <a:gd name="connsiteX6" fmla="*/ 3136106 w 3759994"/>
                <a:gd name="connsiteY6" fmla="*/ 592931 h 600075"/>
                <a:gd name="connsiteX7" fmla="*/ 3381375 w 3759994"/>
                <a:gd name="connsiteY7" fmla="*/ 2381 h 600075"/>
                <a:gd name="connsiteX8" fmla="*/ 3569494 w 3759994"/>
                <a:gd name="connsiteY8" fmla="*/ 592931 h 600075"/>
                <a:gd name="connsiteX9" fmla="*/ 3759994 w 3759994"/>
                <a:gd name="connsiteY9" fmla="*/ 0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9994" h="600075">
                  <a:moveTo>
                    <a:pt x="0" y="600075"/>
                  </a:moveTo>
                  <a:cubicBezTo>
                    <a:pt x="454819" y="596901"/>
                    <a:pt x="650081" y="9922"/>
                    <a:pt x="904875" y="2381"/>
                  </a:cubicBezTo>
                  <a:cubicBezTo>
                    <a:pt x="1159669" y="-5160"/>
                    <a:pt x="1264047" y="592931"/>
                    <a:pt x="1528763" y="592931"/>
                  </a:cubicBezTo>
                  <a:cubicBezTo>
                    <a:pt x="1793479" y="592931"/>
                    <a:pt x="1985566" y="2778"/>
                    <a:pt x="2150269" y="2381"/>
                  </a:cubicBezTo>
                  <a:cubicBezTo>
                    <a:pt x="2314972" y="1984"/>
                    <a:pt x="2394744" y="590550"/>
                    <a:pt x="2516981" y="590550"/>
                  </a:cubicBezTo>
                  <a:cubicBezTo>
                    <a:pt x="2639218" y="590550"/>
                    <a:pt x="2780507" y="1984"/>
                    <a:pt x="2883694" y="2381"/>
                  </a:cubicBezTo>
                  <a:cubicBezTo>
                    <a:pt x="2986881" y="2778"/>
                    <a:pt x="3053159" y="592931"/>
                    <a:pt x="3136106" y="592931"/>
                  </a:cubicBezTo>
                  <a:cubicBezTo>
                    <a:pt x="3219053" y="592931"/>
                    <a:pt x="3309144" y="2381"/>
                    <a:pt x="3381375" y="2381"/>
                  </a:cubicBezTo>
                  <a:cubicBezTo>
                    <a:pt x="3453606" y="2381"/>
                    <a:pt x="3506391" y="593328"/>
                    <a:pt x="3569494" y="592931"/>
                  </a:cubicBezTo>
                  <a:cubicBezTo>
                    <a:pt x="3632597" y="592534"/>
                    <a:pt x="3706416" y="43656"/>
                    <a:pt x="3759994" y="0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17" name="Retângulo 116"/>
          <p:cNvSpPr/>
          <p:nvPr/>
        </p:nvSpPr>
        <p:spPr>
          <a:xfrm>
            <a:off x="6681610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19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18" name="Retângulo 117"/>
          <p:cNvSpPr/>
          <p:nvPr/>
        </p:nvSpPr>
        <p:spPr>
          <a:xfrm>
            <a:off x="2001610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3×10</a:t>
            </a:r>
            <a:r>
              <a:rPr lang="pt-BR" sz="900" baseline="30000" dirty="0" smtClean="0">
                <a:solidFill>
                  <a:schemeClr val="tx1"/>
                </a:solidFill>
              </a:rPr>
              <a:t>9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19" name="Retângulo 118"/>
          <p:cNvSpPr/>
          <p:nvPr/>
        </p:nvSpPr>
        <p:spPr>
          <a:xfrm>
            <a:off x="3405610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12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20" name="Retângulo 119"/>
          <p:cNvSpPr/>
          <p:nvPr/>
        </p:nvSpPr>
        <p:spPr>
          <a:xfrm>
            <a:off x="5184623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7.5×10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21" name="Retângulo 120"/>
          <p:cNvSpPr/>
          <p:nvPr/>
        </p:nvSpPr>
        <p:spPr>
          <a:xfrm>
            <a:off x="4716623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4.3×10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22" name="Retângulo 121"/>
          <p:cNvSpPr/>
          <p:nvPr/>
        </p:nvSpPr>
        <p:spPr>
          <a:xfrm>
            <a:off x="5717216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17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23" name="Retângulo 122"/>
          <p:cNvSpPr/>
          <p:nvPr/>
        </p:nvSpPr>
        <p:spPr>
          <a:xfrm>
            <a:off x="7764502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50" dirty="0" smtClean="0">
                <a:solidFill>
                  <a:schemeClr val="tx1"/>
                </a:solidFill>
              </a:rPr>
              <a:t>Hz</a:t>
            </a:r>
            <a:endParaRPr lang="pt-BR" sz="1050" baseline="30000" dirty="0">
              <a:solidFill>
                <a:schemeClr val="tx1"/>
              </a:solidFill>
            </a:endParaRPr>
          </a:p>
        </p:txBody>
      </p:sp>
      <p:sp>
        <p:nvSpPr>
          <p:cNvPr id="124" name="Retângulo 123"/>
          <p:cNvSpPr/>
          <p:nvPr/>
        </p:nvSpPr>
        <p:spPr>
          <a:xfrm>
            <a:off x="7063360" y="772078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50" dirty="0" smtClean="0">
                <a:solidFill>
                  <a:schemeClr val="tx1"/>
                </a:solidFill>
              </a:rPr>
              <a:t>Hz</a:t>
            </a:r>
            <a:endParaRPr lang="pt-BR" sz="1050" baseline="30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93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electromagnetic spectrum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6920506" y="2348120"/>
            <a:ext cx="1311996" cy="1076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911498" y="2079021"/>
            <a:ext cx="7321004" cy="2690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911498" y="2079021"/>
            <a:ext cx="1317762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RÁDIO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2229260" y="2079021"/>
            <a:ext cx="1404000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MICRO-ONDAS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3633260" y="2079021"/>
            <a:ext cx="1490198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INFRA-VERMELHO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5124530" y="2079021"/>
            <a:ext cx="129059" cy="269099"/>
          </a:xfrm>
          <a:prstGeom prst="rect">
            <a:avLst/>
          </a:prstGeom>
          <a:gradFill>
            <a:gsLst>
              <a:gs pos="66000">
                <a:srgbClr val="0000FF"/>
              </a:gs>
              <a:gs pos="50000">
                <a:srgbClr val="00B050"/>
              </a:gs>
              <a:gs pos="32000">
                <a:srgbClr val="FFFF00"/>
              </a:gs>
              <a:gs pos="16000">
                <a:srgbClr val="F9910C"/>
              </a:gs>
              <a:gs pos="0">
                <a:srgbClr val="FF0000"/>
              </a:gs>
              <a:gs pos="100000">
                <a:srgbClr val="CC0099"/>
              </a:gs>
              <a:gs pos="82000">
                <a:srgbClr val="233F61"/>
              </a:gs>
            </a:gsLst>
            <a:lin ang="0" scaled="1"/>
          </a:gra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200"/>
          </a:p>
        </p:txBody>
      </p:sp>
      <p:sp>
        <p:nvSpPr>
          <p:cNvPr id="12" name="Retângulo 11"/>
          <p:cNvSpPr/>
          <p:nvPr/>
        </p:nvSpPr>
        <p:spPr>
          <a:xfrm>
            <a:off x="5252517" y="2079021"/>
            <a:ext cx="698699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pt-BR" sz="800" b="1" dirty="0" smtClean="0"/>
              <a:t>ULTRAVIOLETA</a:t>
            </a:r>
            <a:endParaRPr lang="pt-BR" sz="800" b="1" dirty="0"/>
          </a:p>
        </p:txBody>
      </p:sp>
      <p:sp>
        <p:nvSpPr>
          <p:cNvPr id="13" name="Retângulo 12"/>
          <p:cNvSpPr/>
          <p:nvPr/>
        </p:nvSpPr>
        <p:spPr>
          <a:xfrm>
            <a:off x="6909260" y="2079021"/>
            <a:ext cx="1323242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/>
              <a:t>RAIOS GAMA</a:t>
            </a:r>
            <a:endParaRPr lang="pt-BR" sz="1050" b="1" dirty="0"/>
          </a:p>
        </p:txBody>
      </p:sp>
      <p:sp>
        <p:nvSpPr>
          <p:cNvPr id="14" name="Retângulo 13"/>
          <p:cNvSpPr/>
          <p:nvPr/>
        </p:nvSpPr>
        <p:spPr>
          <a:xfrm>
            <a:off x="5951216" y="2079021"/>
            <a:ext cx="958044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/>
              <a:t>RAIOS-X</a:t>
            </a:r>
            <a:endParaRPr lang="pt-BR" sz="1050" b="1" dirty="0"/>
          </a:p>
        </p:txBody>
      </p:sp>
      <p:sp>
        <p:nvSpPr>
          <p:cNvPr id="15" name="Retângulo 14"/>
          <p:cNvSpPr/>
          <p:nvPr/>
        </p:nvSpPr>
        <p:spPr>
          <a:xfrm>
            <a:off x="911498" y="2348120"/>
            <a:ext cx="1317762" cy="10763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2228860" y="2348120"/>
            <a:ext cx="1404399" cy="10763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/>
        </p:nvSpPr>
        <p:spPr>
          <a:xfrm>
            <a:off x="3632861" y="2348120"/>
            <a:ext cx="1490597" cy="107639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5123458" y="2348120"/>
            <a:ext cx="129059" cy="107639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5252517" y="2348120"/>
            <a:ext cx="698699" cy="107639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5951216" y="2348120"/>
            <a:ext cx="969290" cy="107639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Conector reto 20"/>
          <p:cNvCxnSpPr/>
          <p:nvPr/>
        </p:nvCxnSpPr>
        <p:spPr>
          <a:xfrm>
            <a:off x="2228860" y="2079021"/>
            <a:ext cx="0" cy="1872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/>
          <p:cNvCxnSpPr/>
          <p:nvPr/>
        </p:nvCxnSpPr>
        <p:spPr>
          <a:xfrm>
            <a:off x="3633260" y="1817771"/>
            <a:ext cx="0" cy="16021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8229600" y="2080260"/>
            <a:ext cx="0" cy="18778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/>
          <p:cNvCxnSpPr/>
          <p:nvPr/>
        </p:nvCxnSpPr>
        <p:spPr>
          <a:xfrm>
            <a:off x="5123458" y="2081213"/>
            <a:ext cx="0" cy="18419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/>
          <p:cNvCxnSpPr/>
          <p:nvPr/>
        </p:nvCxnSpPr>
        <p:spPr>
          <a:xfrm>
            <a:off x="5951220" y="2087880"/>
            <a:ext cx="0" cy="262125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/>
          <p:cNvCxnSpPr/>
          <p:nvPr/>
        </p:nvCxnSpPr>
        <p:spPr>
          <a:xfrm>
            <a:off x="6918960" y="1317993"/>
            <a:ext cx="0" cy="20957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upo 26"/>
          <p:cNvGrpSpPr/>
          <p:nvPr/>
        </p:nvGrpSpPr>
        <p:grpSpPr>
          <a:xfrm>
            <a:off x="911498" y="2482670"/>
            <a:ext cx="7321004" cy="871369"/>
            <a:chOff x="381762" y="1131590"/>
            <a:chExt cx="6552000" cy="936104"/>
          </a:xfrm>
        </p:grpSpPr>
        <p:sp>
          <p:nvSpPr>
            <p:cNvPr id="28" name="Forma livre 27"/>
            <p:cNvSpPr/>
            <p:nvPr/>
          </p:nvSpPr>
          <p:spPr>
            <a:xfrm>
              <a:off x="3793078" y="1131590"/>
              <a:ext cx="3140684" cy="924960"/>
            </a:xfrm>
            <a:custGeom>
              <a:avLst/>
              <a:gdLst>
                <a:gd name="connsiteX0" fmla="*/ 3635545 w 3635545"/>
                <a:gd name="connsiteY0" fmla="*/ 12280 h 605211"/>
                <a:gd name="connsiteX1" fmla="*/ 3599827 w 3635545"/>
                <a:gd name="connsiteY1" fmla="*/ 602830 h 605211"/>
                <a:gd name="connsiteX2" fmla="*/ 3554583 w 3635545"/>
                <a:gd name="connsiteY2" fmla="*/ 14661 h 605211"/>
                <a:gd name="connsiteX3" fmla="*/ 3504577 w 3635545"/>
                <a:gd name="connsiteY3" fmla="*/ 602830 h 605211"/>
                <a:gd name="connsiteX4" fmla="*/ 3459333 w 3635545"/>
                <a:gd name="connsiteY4" fmla="*/ 14661 h 605211"/>
                <a:gd name="connsiteX5" fmla="*/ 3411708 w 3635545"/>
                <a:gd name="connsiteY5" fmla="*/ 602830 h 605211"/>
                <a:gd name="connsiteX6" fmla="*/ 3364083 w 3635545"/>
                <a:gd name="connsiteY6" fmla="*/ 14661 h 605211"/>
                <a:gd name="connsiteX7" fmla="*/ 3316458 w 3635545"/>
                <a:gd name="connsiteY7" fmla="*/ 602830 h 605211"/>
                <a:gd name="connsiteX8" fmla="*/ 3266452 w 3635545"/>
                <a:gd name="connsiteY8" fmla="*/ 14661 h 605211"/>
                <a:gd name="connsiteX9" fmla="*/ 3214064 w 3635545"/>
                <a:gd name="connsiteY9" fmla="*/ 605211 h 605211"/>
                <a:gd name="connsiteX10" fmla="*/ 3159295 w 3635545"/>
                <a:gd name="connsiteY10" fmla="*/ 14661 h 605211"/>
                <a:gd name="connsiteX11" fmla="*/ 3102145 w 3635545"/>
                <a:gd name="connsiteY11" fmla="*/ 605211 h 605211"/>
                <a:gd name="connsiteX12" fmla="*/ 3044995 w 3635545"/>
                <a:gd name="connsiteY12" fmla="*/ 14661 h 605211"/>
                <a:gd name="connsiteX13" fmla="*/ 2990227 w 3635545"/>
                <a:gd name="connsiteY13" fmla="*/ 602830 h 605211"/>
                <a:gd name="connsiteX14" fmla="*/ 2935458 w 3635545"/>
                <a:gd name="connsiteY14" fmla="*/ 14661 h 605211"/>
                <a:gd name="connsiteX15" fmla="*/ 2875927 w 3635545"/>
                <a:gd name="connsiteY15" fmla="*/ 605211 h 605211"/>
                <a:gd name="connsiteX16" fmla="*/ 2816395 w 3635545"/>
                <a:gd name="connsiteY16" fmla="*/ 14661 h 605211"/>
                <a:gd name="connsiteX17" fmla="*/ 2754483 w 3635545"/>
                <a:gd name="connsiteY17" fmla="*/ 602830 h 605211"/>
                <a:gd name="connsiteX18" fmla="*/ 2692570 w 3635545"/>
                <a:gd name="connsiteY18" fmla="*/ 14661 h 605211"/>
                <a:gd name="connsiteX19" fmla="*/ 2628277 w 3635545"/>
                <a:gd name="connsiteY19" fmla="*/ 602830 h 605211"/>
                <a:gd name="connsiteX20" fmla="*/ 2561602 w 3635545"/>
                <a:gd name="connsiteY20" fmla="*/ 14661 h 605211"/>
                <a:gd name="connsiteX21" fmla="*/ 2492545 w 3635545"/>
                <a:gd name="connsiteY21" fmla="*/ 602830 h 605211"/>
                <a:gd name="connsiteX22" fmla="*/ 2423489 w 3635545"/>
                <a:gd name="connsiteY22" fmla="*/ 14661 h 605211"/>
                <a:gd name="connsiteX23" fmla="*/ 2352052 w 3635545"/>
                <a:gd name="connsiteY23" fmla="*/ 602830 h 605211"/>
                <a:gd name="connsiteX24" fmla="*/ 2278233 w 3635545"/>
                <a:gd name="connsiteY24" fmla="*/ 14661 h 605211"/>
                <a:gd name="connsiteX25" fmla="*/ 2202033 w 3635545"/>
                <a:gd name="connsiteY25" fmla="*/ 602830 h 605211"/>
                <a:gd name="connsiteX26" fmla="*/ 2123452 w 3635545"/>
                <a:gd name="connsiteY26" fmla="*/ 14661 h 605211"/>
                <a:gd name="connsiteX27" fmla="*/ 2037727 w 3635545"/>
                <a:gd name="connsiteY27" fmla="*/ 602830 h 605211"/>
                <a:gd name="connsiteX28" fmla="*/ 1954383 w 3635545"/>
                <a:gd name="connsiteY28" fmla="*/ 14661 h 605211"/>
                <a:gd name="connsiteX29" fmla="*/ 1863895 w 3635545"/>
                <a:gd name="connsiteY29" fmla="*/ 602830 h 605211"/>
                <a:gd name="connsiteX30" fmla="*/ 1773408 w 3635545"/>
                <a:gd name="connsiteY30" fmla="*/ 14661 h 605211"/>
                <a:gd name="connsiteX31" fmla="*/ 1675777 w 3635545"/>
                <a:gd name="connsiteY31" fmla="*/ 602830 h 605211"/>
                <a:gd name="connsiteX32" fmla="*/ 1580527 w 3635545"/>
                <a:gd name="connsiteY32" fmla="*/ 14661 h 605211"/>
                <a:gd name="connsiteX33" fmla="*/ 1470989 w 3635545"/>
                <a:gd name="connsiteY33" fmla="*/ 602830 h 605211"/>
                <a:gd name="connsiteX34" fmla="*/ 1366214 w 3635545"/>
                <a:gd name="connsiteY34" fmla="*/ 14661 h 605211"/>
                <a:gd name="connsiteX35" fmla="*/ 1242389 w 3635545"/>
                <a:gd name="connsiteY35" fmla="*/ 602830 h 605211"/>
                <a:gd name="connsiteX36" fmla="*/ 1123327 w 3635545"/>
                <a:gd name="connsiteY36" fmla="*/ 14661 h 605211"/>
                <a:gd name="connsiteX37" fmla="*/ 985214 w 3635545"/>
                <a:gd name="connsiteY37" fmla="*/ 602830 h 605211"/>
                <a:gd name="connsiteX38" fmla="*/ 849483 w 3635545"/>
                <a:gd name="connsiteY38" fmla="*/ 14661 h 605211"/>
                <a:gd name="connsiteX39" fmla="*/ 694702 w 3635545"/>
                <a:gd name="connsiteY39" fmla="*/ 602830 h 605211"/>
                <a:gd name="connsiteX40" fmla="*/ 535158 w 3635545"/>
                <a:gd name="connsiteY40" fmla="*/ 14661 h 605211"/>
                <a:gd name="connsiteX41" fmla="*/ 347039 w 3635545"/>
                <a:gd name="connsiteY41" fmla="*/ 605211 h 605211"/>
                <a:gd name="connsiteX42" fmla="*/ 158920 w 3635545"/>
                <a:gd name="connsiteY42" fmla="*/ 14661 h 605211"/>
                <a:gd name="connsiteX0" fmla="*/ 3288506 w 3288506"/>
                <a:gd name="connsiteY0" fmla="*/ 0 h 592931"/>
                <a:gd name="connsiteX1" fmla="*/ 3252788 w 3288506"/>
                <a:gd name="connsiteY1" fmla="*/ 590550 h 592931"/>
                <a:gd name="connsiteX2" fmla="*/ 3207544 w 3288506"/>
                <a:gd name="connsiteY2" fmla="*/ 2381 h 592931"/>
                <a:gd name="connsiteX3" fmla="*/ 3157538 w 3288506"/>
                <a:gd name="connsiteY3" fmla="*/ 590550 h 592931"/>
                <a:gd name="connsiteX4" fmla="*/ 3112294 w 3288506"/>
                <a:gd name="connsiteY4" fmla="*/ 2381 h 592931"/>
                <a:gd name="connsiteX5" fmla="*/ 3064669 w 3288506"/>
                <a:gd name="connsiteY5" fmla="*/ 590550 h 592931"/>
                <a:gd name="connsiteX6" fmla="*/ 3017044 w 3288506"/>
                <a:gd name="connsiteY6" fmla="*/ 2381 h 592931"/>
                <a:gd name="connsiteX7" fmla="*/ 2969419 w 3288506"/>
                <a:gd name="connsiteY7" fmla="*/ 590550 h 592931"/>
                <a:gd name="connsiteX8" fmla="*/ 2919413 w 3288506"/>
                <a:gd name="connsiteY8" fmla="*/ 2381 h 592931"/>
                <a:gd name="connsiteX9" fmla="*/ 2867025 w 3288506"/>
                <a:gd name="connsiteY9" fmla="*/ 592931 h 592931"/>
                <a:gd name="connsiteX10" fmla="*/ 2812256 w 3288506"/>
                <a:gd name="connsiteY10" fmla="*/ 2381 h 592931"/>
                <a:gd name="connsiteX11" fmla="*/ 2755106 w 3288506"/>
                <a:gd name="connsiteY11" fmla="*/ 592931 h 592931"/>
                <a:gd name="connsiteX12" fmla="*/ 2697956 w 3288506"/>
                <a:gd name="connsiteY12" fmla="*/ 2381 h 592931"/>
                <a:gd name="connsiteX13" fmla="*/ 2643188 w 3288506"/>
                <a:gd name="connsiteY13" fmla="*/ 590550 h 592931"/>
                <a:gd name="connsiteX14" fmla="*/ 2588419 w 3288506"/>
                <a:gd name="connsiteY14" fmla="*/ 2381 h 592931"/>
                <a:gd name="connsiteX15" fmla="*/ 2528888 w 3288506"/>
                <a:gd name="connsiteY15" fmla="*/ 592931 h 592931"/>
                <a:gd name="connsiteX16" fmla="*/ 2469356 w 3288506"/>
                <a:gd name="connsiteY16" fmla="*/ 2381 h 592931"/>
                <a:gd name="connsiteX17" fmla="*/ 2407444 w 3288506"/>
                <a:gd name="connsiteY17" fmla="*/ 590550 h 592931"/>
                <a:gd name="connsiteX18" fmla="*/ 2345531 w 3288506"/>
                <a:gd name="connsiteY18" fmla="*/ 2381 h 592931"/>
                <a:gd name="connsiteX19" fmla="*/ 2281238 w 3288506"/>
                <a:gd name="connsiteY19" fmla="*/ 590550 h 592931"/>
                <a:gd name="connsiteX20" fmla="*/ 2214563 w 3288506"/>
                <a:gd name="connsiteY20" fmla="*/ 2381 h 592931"/>
                <a:gd name="connsiteX21" fmla="*/ 2145506 w 3288506"/>
                <a:gd name="connsiteY21" fmla="*/ 590550 h 592931"/>
                <a:gd name="connsiteX22" fmla="*/ 2076450 w 3288506"/>
                <a:gd name="connsiteY22" fmla="*/ 2381 h 592931"/>
                <a:gd name="connsiteX23" fmla="*/ 2005013 w 3288506"/>
                <a:gd name="connsiteY23" fmla="*/ 590550 h 592931"/>
                <a:gd name="connsiteX24" fmla="*/ 1931194 w 3288506"/>
                <a:gd name="connsiteY24" fmla="*/ 2381 h 592931"/>
                <a:gd name="connsiteX25" fmla="*/ 1854994 w 3288506"/>
                <a:gd name="connsiteY25" fmla="*/ 590550 h 592931"/>
                <a:gd name="connsiteX26" fmla="*/ 1776413 w 3288506"/>
                <a:gd name="connsiteY26" fmla="*/ 2381 h 592931"/>
                <a:gd name="connsiteX27" fmla="*/ 1690688 w 3288506"/>
                <a:gd name="connsiteY27" fmla="*/ 590550 h 592931"/>
                <a:gd name="connsiteX28" fmla="*/ 1607344 w 3288506"/>
                <a:gd name="connsiteY28" fmla="*/ 2381 h 592931"/>
                <a:gd name="connsiteX29" fmla="*/ 1516856 w 3288506"/>
                <a:gd name="connsiteY29" fmla="*/ 590550 h 592931"/>
                <a:gd name="connsiteX30" fmla="*/ 1426369 w 3288506"/>
                <a:gd name="connsiteY30" fmla="*/ 2381 h 592931"/>
                <a:gd name="connsiteX31" fmla="*/ 1328738 w 3288506"/>
                <a:gd name="connsiteY31" fmla="*/ 590550 h 592931"/>
                <a:gd name="connsiteX32" fmla="*/ 1233488 w 3288506"/>
                <a:gd name="connsiteY32" fmla="*/ 2381 h 592931"/>
                <a:gd name="connsiteX33" fmla="*/ 1123950 w 3288506"/>
                <a:gd name="connsiteY33" fmla="*/ 590550 h 592931"/>
                <a:gd name="connsiteX34" fmla="*/ 1019175 w 3288506"/>
                <a:gd name="connsiteY34" fmla="*/ 2381 h 592931"/>
                <a:gd name="connsiteX35" fmla="*/ 895350 w 3288506"/>
                <a:gd name="connsiteY35" fmla="*/ 590550 h 592931"/>
                <a:gd name="connsiteX36" fmla="*/ 776288 w 3288506"/>
                <a:gd name="connsiteY36" fmla="*/ 2381 h 592931"/>
                <a:gd name="connsiteX37" fmla="*/ 638175 w 3288506"/>
                <a:gd name="connsiteY37" fmla="*/ 590550 h 592931"/>
                <a:gd name="connsiteX38" fmla="*/ 502444 w 3288506"/>
                <a:gd name="connsiteY38" fmla="*/ 2381 h 592931"/>
                <a:gd name="connsiteX39" fmla="*/ 347663 w 3288506"/>
                <a:gd name="connsiteY39" fmla="*/ 590550 h 592931"/>
                <a:gd name="connsiteX40" fmla="*/ 188119 w 3288506"/>
                <a:gd name="connsiteY40" fmla="*/ 2381 h 592931"/>
                <a:gd name="connsiteX41" fmla="*/ 0 w 3288506"/>
                <a:gd name="connsiteY41" fmla="*/ 592931 h 59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288506" h="592931">
                  <a:moveTo>
                    <a:pt x="3288506" y="0"/>
                  </a:moveTo>
                  <a:cubicBezTo>
                    <a:pt x="3277394" y="295076"/>
                    <a:pt x="3266282" y="590153"/>
                    <a:pt x="3252788" y="590550"/>
                  </a:cubicBezTo>
                  <a:cubicBezTo>
                    <a:pt x="3239294" y="590947"/>
                    <a:pt x="3223419" y="2381"/>
                    <a:pt x="3207544" y="2381"/>
                  </a:cubicBezTo>
                  <a:cubicBezTo>
                    <a:pt x="3191669" y="2381"/>
                    <a:pt x="3173413" y="590550"/>
                    <a:pt x="3157538" y="590550"/>
                  </a:cubicBezTo>
                  <a:cubicBezTo>
                    <a:pt x="3141663" y="590550"/>
                    <a:pt x="3127772" y="2381"/>
                    <a:pt x="3112294" y="2381"/>
                  </a:cubicBezTo>
                  <a:cubicBezTo>
                    <a:pt x="3096816" y="2381"/>
                    <a:pt x="3080544" y="590550"/>
                    <a:pt x="3064669" y="590550"/>
                  </a:cubicBezTo>
                  <a:cubicBezTo>
                    <a:pt x="3048794" y="590550"/>
                    <a:pt x="3032919" y="2381"/>
                    <a:pt x="3017044" y="2381"/>
                  </a:cubicBezTo>
                  <a:cubicBezTo>
                    <a:pt x="3001169" y="2381"/>
                    <a:pt x="2985691" y="590550"/>
                    <a:pt x="2969419" y="590550"/>
                  </a:cubicBezTo>
                  <a:cubicBezTo>
                    <a:pt x="2953147" y="590550"/>
                    <a:pt x="2936479" y="1984"/>
                    <a:pt x="2919413" y="2381"/>
                  </a:cubicBezTo>
                  <a:cubicBezTo>
                    <a:pt x="2902347" y="2778"/>
                    <a:pt x="2884884" y="592931"/>
                    <a:pt x="2867025" y="592931"/>
                  </a:cubicBezTo>
                  <a:cubicBezTo>
                    <a:pt x="2849166" y="592931"/>
                    <a:pt x="2830909" y="2381"/>
                    <a:pt x="2812256" y="2381"/>
                  </a:cubicBezTo>
                  <a:cubicBezTo>
                    <a:pt x="2793603" y="2381"/>
                    <a:pt x="2774156" y="592931"/>
                    <a:pt x="2755106" y="592931"/>
                  </a:cubicBezTo>
                  <a:cubicBezTo>
                    <a:pt x="2736056" y="592931"/>
                    <a:pt x="2716609" y="2778"/>
                    <a:pt x="2697956" y="2381"/>
                  </a:cubicBezTo>
                  <a:cubicBezTo>
                    <a:pt x="2679303" y="1984"/>
                    <a:pt x="2661444" y="590550"/>
                    <a:pt x="2643188" y="590550"/>
                  </a:cubicBezTo>
                  <a:cubicBezTo>
                    <a:pt x="2624932" y="590550"/>
                    <a:pt x="2607469" y="1984"/>
                    <a:pt x="2588419" y="2381"/>
                  </a:cubicBezTo>
                  <a:cubicBezTo>
                    <a:pt x="2569369" y="2778"/>
                    <a:pt x="2548732" y="592931"/>
                    <a:pt x="2528888" y="592931"/>
                  </a:cubicBezTo>
                  <a:cubicBezTo>
                    <a:pt x="2509044" y="592931"/>
                    <a:pt x="2489597" y="2778"/>
                    <a:pt x="2469356" y="2381"/>
                  </a:cubicBezTo>
                  <a:cubicBezTo>
                    <a:pt x="2449115" y="1984"/>
                    <a:pt x="2428081" y="590550"/>
                    <a:pt x="2407444" y="590550"/>
                  </a:cubicBezTo>
                  <a:cubicBezTo>
                    <a:pt x="2386807" y="590550"/>
                    <a:pt x="2366565" y="2381"/>
                    <a:pt x="2345531" y="2381"/>
                  </a:cubicBezTo>
                  <a:cubicBezTo>
                    <a:pt x="2324497" y="2381"/>
                    <a:pt x="2303066" y="590550"/>
                    <a:pt x="2281238" y="590550"/>
                  </a:cubicBezTo>
                  <a:cubicBezTo>
                    <a:pt x="2259410" y="590550"/>
                    <a:pt x="2237185" y="2381"/>
                    <a:pt x="2214563" y="2381"/>
                  </a:cubicBezTo>
                  <a:cubicBezTo>
                    <a:pt x="2191941" y="2381"/>
                    <a:pt x="2168525" y="590550"/>
                    <a:pt x="2145506" y="590550"/>
                  </a:cubicBezTo>
                  <a:cubicBezTo>
                    <a:pt x="2122487" y="590550"/>
                    <a:pt x="2099865" y="2381"/>
                    <a:pt x="2076450" y="2381"/>
                  </a:cubicBezTo>
                  <a:cubicBezTo>
                    <a:pt x="2053035" y="2381"/>
                    <a:pt x="2029222" y="590550"/>
                    <a:pt x="2005013" y="590550"/>
                  </a:cubicBezTo>
                  <a:cubicBezTo>
                    <a:pt x="1980804" y="590550"/>
                    <a:pt x="1956197" y="2381"/>
                    <a:pt x="1931194" y="2381"/>
                  </a:cubicBezTo>
                  <a:cubicBezTo>
                    <a:pt x="1906191" y="2381"/>
                    <a:pt x="1880791" y="590550"/>
                    <a:pt x="1854994" y="590550"/>
                  </a:cubicBezTo>
                  <a:cubicBezTo>
                    <a:pt x="1829197" y="590550"/>
                    <a:pt x="1803797" y="2381"/>
                    <a:pt x="1776413" y="2381"/>
                  </a:cubicBezTo>
                  <a:cubicBezTo>
                    <a:pt x="1749029" y="2381"/>
                    <a:pt x="1718866" y="590550"/>
                    <a:pt x="1690688" y="590550"/>
                  </a:cubicBezTo>
                  <a:cubicBezTo>
                    <a:pt x="1662510" y="590550"/>
                    <a:pt x="1636316" y="2381"/>
                    <a:pt x="1607344" y="2381"/>
                  </a:cubicBezTo>
                  <a:cubicBezTo>
                    <a:pt x="1578372" y="2381"/>
                    <a:pt x="1547018" y="590550"/>
                    <a:pt x="1516856" y="590550"/>
                  </a:cubicBezTo>
                  <a:cubicBezTo>
                    <a:pt x="1486694" y="590550"/>
                    <a:pt x="1457722" y="2381"/>
                    <a:pt x="1426369" y="2381"/>
                  </a:cubicBezTo>
                  <a:cubicBezTo>
                    <a:pt x="1395016" y="2381"/>
                    <a:pt x="1360885" y="590550"/>
                    <a:pt x="1328738" y="590550"/>
                  </a:cubicBezTo>
                  <a:cubicBezTo>
                    <a:pt x="1296591" y="590550"/>
                    <a:pt x="1267619" y="2381"/>
                    <a:pt x="1233488" y="2381"/>
                  </a:cubicBezTo>
                  <a:cubicBezTo>
                    <a:pt x="1199357" y="2381"/>
                    <a:pt x="1159669" y="590550"/>
                    <a:pt x="1123950" y="590550"/>
                  </a:cubicBezTo>
                  <a:cubicBezTo>
                    <a:pt x="1088231" y="590550"/>
                    <a:pt x="1057275" y="2381"/>
                    <a:pt x="1019175" y="2381"/>
                  </a:cubicBezTo>
                  <a:cubicBezTo>
                    <a:pt x="981075" y="2381"/>
                    <a:pt x="935831" y="590550"/>
                    <a:pt x="895350" y="590550"/>
                  </a:cubicBezTo>
                  <a:cubicBezTo>
                    <a:pt x="854869" y="590550"/>
                    <a:pt x="819150" y="2381"/>
                    <a:pt x="776288" y="2381"/>
                  </a:cubicBezTo>
                  <a:cubicBezTo>
                    <a:pt x="733426" y="2381"/>
                    <a:pt x="683816" y="590550"/>
                    <a:pt x="638175" y="590550"/>
                  </a:cubicBezTo>
                  <a:cubicBezTo>
                    <a:pt x="592534" y="590550"/>
                    <a:pt x="550863" y="2381"/>
                    <a:pt x="502444" y="2381"/>
                  </a:cubicBezTo>
                  <a:cubicBezTo>
                    <a:pt x="454025" y="2381"/>
                    <a:pt x="400050" y="590550"/>
                    <a:pt x="347663" y="590550"/>
                  </a:cubicBezTo>
                  <a:cubicBezTo>
                    <a:pt x="295276" y="590550"/>
                    <a:pt x="246063" y="1984"/>
                    <a:pt x="188119" y="2381"/>
                  </a:cubicBezTo>
                  <a:cubicBezTo>
                    <a:pt x="130175" y="2778"/>
                    <a:pt x="62706" y="592931"/>
                    <a:pt x="0" y="592931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/>
            <p:cNvSpPr/>
            <p:nvPr/>
          </p:nvSpPr>
          <p:spPr>
            <a:xfrm>
              <a:off x="3059832" y="1131590"/>
              <a:ext cx="914400" cy="93610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Forma livre 29"/>
            <p:cNvSpPr/>
            <p:nvPr/>
          </p:nvSpPr>
          <p:spPr>
            <a:xfrm>
              <a:off x="381762" y="1131590"/>
              <a:ext cx="3590978" cy="936104"/>
            </a:xfrm>
            <a:custGeom>
              <a:avLst/>
              <a:gdLst>
                <a:gd name="connsiteX0" fmla="*/ 0 w 3755232"/>
                <a:gd name="connsiteY0" fmla="*/ 592931 h 592931"/>
                <a:gd name="connsiteX1" fmla="*/ 900113 w 3755232"/>
                <a:gd name="connsiteY1" fmla="*/ 2381 h 592931"/>
                <a:gd name="connsiteX2" fmla="*/ 1524001 w 3755232"/>
                <a:gd name="connsiteY2" fmla="*/ 592931 h 592931"/>
                <a:gd name="connsiteX3" fmla="*/ 2145507 w 3755232"/>
                <a:gd name="connsiteY3" fmla="*/ 2381 h 592931"/>
                <a:gd name="connsiteX4" fmla="*/ 2512219 w 3755232"/>
                <a:gd name="connsiteY4" fmla="*/ 590550 h 592931"/>
                <a:gd name="connsiteX5" fmla="*/ 2878932 w 3755232"/>
                <a:gd name="connsiteY5" fmla="*/ 2381 h 592931"/>
                <a:gd name="connsiteX6" fmla="*/ 3131344 w 3755232"/>
                <a:gd name="connsiteY6" fmla="*/ 592931 h 592931"/>
                <a:gd name="connsiteX7" fmla="*/ 3376613 w 3755232"/>
                <a:gd name="connsiteY7" fmla="*/ 2381 h 592931"/>
                <a:gd name="connsiteX8" fmla="*/ 3564732 w 3755232"/>
                <a:gd name="connsiteY8" fmla="*/ 592931 h 592931"/>
                <a:gd name="connsiteX9" fmla="*/ 3755232 w 3755232"/>
                <a:gd name="connsiteY9" fmla="*/ 0 h 592931"/>
                <a:gd name="connsiteX0" fmla="*/ 59337 w 3814569"/>
                <a:gd name="connsiteY0" fmla="*/ 592931 h 634830"/>
                <a:gd name="connsiteX1" fmla="*/ 68862 w 3814569"/>
                <a:gd name="connsiteY1" fmla="*/ 590550 h 634830"/>
                <a:gd name="connsiteX2" fmla="*/ 959450 w 3814569"/>
                <a:gd name="connsiteY2" fmla="*/ 2381 h 634830"/>
                <a:gd name="connsiteX3" fmla="*/ 1583338 w 3814569"/>
                <a:gd name="connsiteY3" fmla="*/ 592931 h 634830"/>
                <a:gd name="connsiteX4" fmla="*/ 2204844 w 3814569"/>
                <a:gd name="connsiteY4" fmla="*/ 2381 h 634830"/>
                <a:gd name="connsiteX5" fmla="*/ 2571556 w 3814569"/>
                <a:gd name="connsiteY5" fmla="*/ 590550 h 634830"/>
                <a:gd name="connsiteX6" fmla="*/ 2938269 w 3814569"/>
                <a:gd name="connsiteY6" fmla="*/ 2381 h 634830"/>
                <a:gd name="connsiteX7" fmla="*/ 3190681 w 3814569"/>
                <a:gd name="connsiteY7" fmla="*/ 592931 h 634830"/>
                <a:gd name="connsiteX8" fmla="*/ 3435950 w 3814569"/>
                <a:gd name="connsiteY8" fmla="*/ 2381 h 634830"/>
                <a:gd name="connsiteX9" fmla="*/ 3624069 w 3814569"/>
                <a:gd name="connsiteY9" fmla="*/ 592931 h 634830"/>
                <a:gd name="connsiteX10" fmla="*/ 3814569 w 3814569"/>
                <a:gd name="connsiteY10" fmla="*/ 0 h 634830"/>
                <a:gd name="connsiteX0" fmla="*/ 9084 w 3764316"/>
                <a:gd name="connsiteY0" fmla="*/ 592931 h 688804"/>
                <a:gd name="connsiteX1" fmla="*/ 104334 w 3764316"/>
                <a:gd name="connsiteY1" fmla="*/ 657225 h 688804"/>
                <a:gd name="connsiteX2" fmla="*/ 909197 w 3764316"/>
                <a:gd name="connsiteY2" fmla="*/ 2381 h 688804"/>
                <a:gd name="connsiteX3" fmla="*/ 1533085 w 3764316"/>
                <a:gd name="connsiteY3" fmla="*/ 592931 h 688804"/>
                <a:gd name="connsiteX4" fmla="*/ 2154591 w 3764316"/>
                <a:gd name="connsiteY4" fmla="*/ 2381 h 688804"/>
                <a:gd name="connsiteX5" fmla="*/ 2521303 w 3764316"/>
                <a:gd name="connsiteY5" fmla="*/ 590550 h 688804"/>
                <a:gd name="connsiteX6" fmla="*/ 2888016 w 3764316"/>
                <a:gd name="connsiteY6" fmla="*/ 2381 h 688804"/>
                <a:gd name="connsiteX7" fmla="*/ 3140428 w 3764316"/>
                <a:gd name="connsiteY7" fmla="*/ 592931 h 688804"/>
                <a:gd name="connsiteX8" fmla="*/ 3385697 w 3764316"/>
                <a:gd name="connsiteY8" fmla="*/ 2381 h 688804"/>
                <a:gd name="connsiteX9" fmla="*/ 3573816 w 3764316"/>
                <a:gd name="connsiteY9" fmla="*/ 592931 h 688804"/>
                <a:gd name="connsiteX10" fmla="*/ 3764316 w 3764316"/>
                <a:gd name="connsiteY10" fmla="*/ 0 h 688804"/>
                <a:gd name="connsiteX0" fmla="*/ 0 w 4650582"/>
                <a:gd name="connsiteY0" fmla="*/ 16669 h 666246"/>
                <a:gd name="connsiteX1" fmla="*/ 990600 w 4650582"/>
                <a:gd name="connsiteY1" fmla="*/ 657225 h 666246"/>
                <a:gd name="connsiteX2" fmla="*/ 1795463 w 4650582"/>
                <a:gd name="connsiteY2" fmla="*/ 2381 h 666246"/>
                <a:gd name="connsiteX3" fmla="*/ 2419351 w 4650582"/>
                <a:gd name="connsiteY3" fmla="*/ 592931 h 666246"/>
                <a:gd name="connsiteX4" fmla="*/ 3040857 w 4650582"/>
                <a:gd name="connsiteY4" fmla="*/ 2381 h 666246"/>
                <a:gd name="connsiteX5" fmla="*/ 3407569 w 4650582"/>
                <a:gd name="connsiteY5" fmla="*/ 590550 h 666246"/>
                <a:gd name="connsiteX6" fmla="*/ 3774282 w 4650582"/>
                <a:gd name="connsiteY6" fmla="*/ 2381 h 666246"/>
                <a:gd name="connsiteX7" fmla="*/ 4026694 w 4650582"/>
                <a:gd name="connsiteY7" fmla="*/ 592931 h 666246"/>
                <a:gd name="connsiteX8" fmla="*/ 4271963 w 4650582"/>
                <a:gd name="connsiteY8" fmla="*/ 2381 h 666246"/>
                <a:gd name="connsiteX9" fmla="*/ 4460082 w 4650582"/>
                <a:gd name="connsiteY9" fmla="*/ 592931 h 666246"/>
                <a:gd name="connsiteX10" fmla="*/ 4650582 w 4650582"/>
                <a:gd name="connsiteY10" fmla="*/ 0 h 666246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124"/>
                <a:gd name="connsiteX1" fmla="*/ 890588 w 4650582"/>
                <a:gd name="connsiteY1" fmla="*/ 600075 h 600124"/>
                <a:gd name="connsiteX2" fmla="*/ 1795463 w 4650582"/>
                <a:gd name="connsiteY2" fmla="*/ 2381 h 600124"/>
                <a:gd name="connsiteX3" fmla="*/ 2419351 w 4650582"/>
                <a:gd name="connsiteY3" fmla="*/ 592931 h 600124"/>
                <a:gd name="connsiteX4" fmla="*/ 3040857 w 4650582"/>
                <a:gd name="connsiteY4" fmla="*/ 2381 h 600124"/>
                <a:gd name="connsiteX5" fmla="*/ 3407569 w 4650582"/>
                <a:gd name="connsiteY5" fmla="*/ 590550 h 600124"/>
                <a:gd name="connsiteX6" fmla="*/ 3774282 w 4650582"/>
                <a:gd name="connsiteY6" fmla="*/ 2381 h 600124"/>
                <a:gd name="connsiteX7" fmla="*/ 4026694 w 4650582"/>
                <a:gd name="connsiteY7" fmla="*/ 592931 h 600124"/>
                <a:gd name="connsiteX8" fmla="*/ 4271963 w 4650582"/>
                <a:gd name="connsiteY8" fmla="*/ 2381 h 600124"/>
                <a:gd name="connsiteX9" fmla="*/ 4460082 w 4650582"/>
                <a:gd name="connsiteY9" fmla="*/ 592931 h 600124"/>
                <a:gd name="connsiteX10" fmla="*/ 4650582 w 4650582"/>
                <a:gd name="connsiteY10" fmla="*/ 0 h 600124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3759994"/>
                <a:gd name="connsiteY0" fmla="*/ 600075 h 600075"/>
                <a:gd name="connsiteX1" fmla="*/ 904875 w 3759994"/>
                <a:gd name="connsiteY1" fmla="*/ 2381 h 600075"/>
                <a:gd name="connsiteX2" fmla="*/ 1528763 w 3759994"/>
                <a:gd name="connsiteY2" fmla="*/ 592931 h 600075"/>
                <a:gd name="connsiteX3" fmla="*/ 2150269 w 3759994"/>
                <a:gd name="connsiteY3" fmla="*/ 2381 h 600075"/>
                <a:gd name="connsiteX4" fmla="*/ 2516981 w 3759994"/>
                <a:gd name="connsiteY4" fmla="*/ 590550 h 600075"/>
                <a:gd name="connsiteX5" fmla="*/ 2883694 w 3759994"/>
                <a:gd name="connsiteY5" fmla="*/ 2381 h 600075"/>
                <a:gd name="connsiteX6" fmla="*/ 3136106 w 3759994"/>
                <a:gd name="connsiteY6" fmla="*/ 592931 h 600075"/>
                <a:gd name="connsiteX7" fmla="*/ 3381375 w 3759994"/>
                <a:gd name="connsiteY7" fmla="*/ 2381 h 600075"/>
                <a:gd name="connsiteX8" fmla="*/ 3569494 w 3759994"/>
                <a:gd name="connsiteY8" fmla="*/ 592931 h 600075"/>
                <a:gd name="connsiteX9" fmla="*/ 3759994 w 3759994"/>
                <a:gd name="connsiteY9" fmla="*/ 0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9994" h="600075">
                  <a:moveTo>
                    <a:pt x="0" y="600075"/>
                  </a:moveTo>
                  <a:cubicBezTo>
                    <a:pt x="454819" y="596901"/>
                    <a:pt x="650081" y="9922"/>
                    <a:pt x="904875" y="2381"/>
                  </a:cubicBezTo>
                  <a:cubicBezTo>
                    <a:pt x="1159669" y="-5160"/>
                    <a:pt x="1264047" y="592931"/>
                    <a:pt x="1528763" y="592931"/>
                  </a:cubicBezTo>
                  <a:cubicBezTo>
                    <a:pt x="1793479" y="592931"/>
                    <a:pt x="1985566" y="2778"/>
                    <a:pt x="2150269" y="2381"/>
                  </a:cubicBezTo>
                  <a:cubicBezTo>
                    <a:pt x="2314972" y="1984"/>
                    <a:pt x="2394744" y="590550"/>
                    <a:pt x="2516981" y="590550"/>
                  </a:cubicBezTo>
                  <a:cubicBezTo>
                    <a:pt x="2639218" y="590550"/>
                    <a:pt x="2780507" y="1984"/>
                    <a:pt x="2883694" y="2381"/>
                  </a:cubicBezTo>
                  <a:cubicBezTo>
                    <a:pt x="2986881" y="2778"/>
                    <a:pt x="3053159" y="592931"/>
                    <a:pt x="3136106" y="592931"/>
                  </a:cubicBezTo>
                  <a:cubicBezTo>
                    <a:pt x="3219053" y="592931"/>
                    <a:pt x="3309144" y="2381"/>
                    <a:pt x="3381375" y="2381"/>
                  </a:cubicBezTo>
                  <a:cubicBezTo>
                    <a:pt x="3453606" y="2381"/>
                    <a:pt x="3506391" y="593328"/>
                    <a:pt x="3569494" y="592931"/>
                  </a:cubicBezTo>
                  <a:cubicBezTo>
                    <a:pt x="3632597" y="592534"/>
                    <a:pt x="3706416" y="43656"/>
                    <a:pt x="3759994" y="0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1" name="CaixaDeTexto 30"/>
          <p:cNvSpPr txBox="1"/>
          <p:nvPr/>
        </p:nvSpPr>
        <p:spPr>
          <a:xfrm>
            <a:off x="5933227" y="3676916"/>
            <a:ext cx="229927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r>
              <a:rPr lang="pt-BR" sz="1000" dirty="0" smtClean="0"/>
              <a:t>Tomografia por emissão de pósitrons (PET)</a:t>
            </a:r>
            <a:endParaRPr lang="pt-BR" sz="1000" dirty="0"/>
          </a:p>
        </p:txBody>
      </p:sp>
      <p:sp>
        <p:nvSpPr>
          <p:cNvPr id="32" name="CaixaDeTexto 31"/>
          <p:cNvSpPr txBox="1"/>
          <p:nvPr/>
        </p:nvSpPr>
        <p:spPr>
          <a:xfrm>
            <a:off x="6735247" y="3424518"/>
            <a:ext cx="149725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r>
              <a:rPr lang="pt-BR" sz="1000" dirty="0" smtClean="0"/>
              <a:t>Telescópios de raios gama </a:t>
            </a:r>
            <a:endParaRPr lang="pt-BR" sz="1000" dirty="0"/>
          </a:p>
        </p:txBody>
      </p:sp>
      <p:sp>
        <p:nvSpPr>
          <p:cNvPr id="33" name="CaixaDeTexto 32"/>
          <p:cNvSpPr txBox="1"/>
          <p:nvPr/>
        </p:nvSpPr>
        <p:spPr>
          <a:xfrm>
            <a:off x="6259501" y="1317993"/>
            <a:ext cx="66100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Radiografia</a:t>
            </a:r>
          </a:p>
        </p:txBody>
      </p:sp>
      <p:sp>
        <p:nvSpPr>
          <p:cNvPr id="34" name="CaixaDeTexto 33"/>
          <p:cNvSpPr txBox="1"/>
          <p:nvPr/>
        </p:nvSpPr>
        <p:spPr>
          <a:xfrm>
            <a:off x="5275775" y="1571550"/>
            <a:ext cx="1644731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Tomografia computadorizada</a:t>
            </a:r>
          </a:p>
        </p:txBody>
      </p:sp>
      <p:sp>
        <p:nvSpPr>
          <p:cNvPr id="35" name="CaixaDeTexto 34"/>
          <p:cNvSpPr txBox="1"/>
          <p:nvPr/>
        </p:nvSpPr>
        <p:spPr>
          <a:xfrm>
            <a:off x="5706465" y="1825106"/>
            <a:ext cx="1214041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Telescópios de raios X</a:t>
            </a:r>
          </a:p>
        </p:txBody>
      </p:sp>
      <p:sp>
        <p:nvSpPr>
          <p:cNvPr id="36" name="CaixaDeTexto 35"/>
          <p:cNvSpPr txBox="1"/>
          <p:nvPr/>
        </p:nvSpPr>
        <p:spPr>
          <a:xfrm>
            <a:off x="5389597" y="3705717"/>
            <a:ext cx="561619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Litografia</a:t>
            </a:r>
          </a:p>
        </p:txBody>
      </p:sp>
      <p:sp>
        <p:nvSpPr>
          <p:cNvPr id="37" name="CaixaDeTexto 36"/>
          <p:cNvSpPr txBox="1"/>
          <p:nvPr/>
        </p:nvSpPr>
        <p:spPr>
          <a:xfrm>
            <a:off x="4328927" y="3958115"/>
            <a:ext cx="1622289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Microscopia de fluorescência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4612659" y="4210513"/>
            <a:ext cx="1338557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Telescópios ultravioleta</a:t>
            </a:r>
          </a:p>
        </p:txBody>
      </p:sp>
      <p:sp>
        <p:nvSpPr>
          <p:cNvPr id="39" name="CaixaDeTexto 38"/>
          <p:cNvSpPr txBox="1"/>
          <p:nvPr/>
        </p:nvSpPr>
        <p:spPr>
          <a:xfrm>
            <a:off x="3933750" y="1064436"/>
            <a:ext cx="1319839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Fotografia convencional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263968" y="1317993"/>
            <a:ext cx="989621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Microscopia ótica</a:t>
            </a:r>
          </a:p>
        </p:txBody>
      </p:sp>
      <p:sp>
        <p:nvSpPr>
          <p:cNvPr id="41" name="CaixaDeTexto 40"/>
          <p:cNvSpPr txBox="1"/>
          <p:nvPr/>
        </p:nvSpPr>
        <p:spPr>
          <a:xfrm>
            <a:off x="3858926" y="1571550"/>
            <a:ext cx="1394663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Telescópios de luz visível</a:t>
            </a:r>
          </a:p>
        </p:txBody>
      </p:sp>
      <p:sp>
        <p:nvSpPr>
          <p:cNvPr id="42" name="CaixaDeTexto 41"/>
          <p:cNvSpPr txBox="1"/>
          <p:nvPr/>
        </p:nvSpPr>
        <p:spPr>
          <a:xfrm>
            <a:off x="3731771" y="1825106"/>
            <a:ext cx="1521818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/>
              <a:t>Inspeção visual de produtos</a:t>
            </a:r>
          </a:p>
        </p:txBody>
      </p:sp>
      <p:sp>
        <p:nvSpPr>
          <p:cNvPr id="43" name="CaixaDeTexto 42"/>
          <p:cNvSpPr txBox="1"/>
          <p:nvPr/>
        </p:nvSpPr>
        <p:spPr>
          <a:xfrm>
            <a:off x="4121013" y="3676916"/>
            <a:ext cx="100244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/>
              <a:t>Câmeras térmicas</a:t>
            </a:r>
          </a:p>
        </p:txBody>
      </p:sp>
      <p:sp>
        <p:nvSpPr>
          <p:cNvPr id="44" name="CaixaDeTexto 43"/>
          <p:cNvSpPr txBox="1"/>
          <p:nvPr/>
        </p:nvSpPr>
        <p:spPr>
          <a:xfrm>
            <a:off x="3223332" y="3424518"/>
            <a:ext cx="1900126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/>
              <a:t>Satélites de sensoriamento remoto</a:t>
            </a:r>
          </a:p>
        </p:txBody>
      </p:sp>
      <p:sp>
        <p:nvSpPr>
          <p:cNvPr id="46" name="CaixaDeTexto 45"/>
          <p:cNvSpPr txBox="1"/>
          <p:nvPr/>
        </p:nvSpPr>
        <p:spPr>
          <a:xfrm>
            <a:off x="2313420" y="1825106"/>
            <a:ext cx="1319839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err="1" smtClean="0"/>
              <a:t>Imageamento</a:t>
            </a:r>
            <a:r>
              <a:rPr lang="pt-BR" sz="1000" dirty="0" smtClean="0"/>
              <a:t> por radar</a:t>
            </a:r>
          </a:p>
        </p:txBody>
      </p:sp>
      <p:sp>
        <p:nvSpPr>
          <p:cNvPr id="47" name="CaixaDeTexto 46"/>
          <p:cNvSpPr txBox="1"/>
          <p:nvPr/>
        </p:nvSpPr>
        <p:spPr>
          <a:xfrm>
            <a:off x="0" y="3419885"/>
            <a:ext cx="2229260" cy="246221"/>
          </a:xfrm>
          <a:prstGeom prst="rect">
            <a:avLst/>
          </a:prstGeom>
          <a:noFill/>
          <a:ln>
            <a:noFill/>
          </a:ln>
        </p:spPr>
        <p:txBody>
          <a:bodyPr wrap="square" lIns="36000" rIns="36000" rtlCol="0">
            <a:spAutoFit/>
          </a:bodyPr>
          <a:lstStyle/>
          <a:p>
            <a:pPr algn="r"/>
            <a:r>
              <a:rPr lang="pt-BR" sz="1000" dirty="0" err="1" smtClean="0"/>
              <a:t>Imageamento</a:t>
            </a:r>
            <a:r>
              <a:rPr lang="pt-BR" sz="1000" dirty="0" smtClean="0"/>
              <a:t> por ressonância magnética</a:t>
            </a:r>
          </a:p>
        </p:txBody>
      </p:sp>
      <p:sp>
        <p:nvSpPr>
          <p:cNvPr id="48" name="CaixaDeTexto 47"/>
          <p:cNvSpPr txBox="1"/>
          <p:nvPr/>
        </p:nvSpPr>
        <p:spPr>
          <a:xfrm>
            <a:off x="323528" y="3676915"/>
            <a:ext cx="1905732" cy="246221"/>
          </a:xfrm>
          <a:prstGeom prst="rect">
            <a:avLst/>
          </a:prstGeom>
          <a:noFill/>
          <a:ln>
            <a:noFill/>
          </a:ln>
        </p:spPr>
        <p:txBody>
          <a:bodyPr wrap="square" lIns="36000" rIns="36000" rtlCol="0">
            <a:spAutoFit/>
          </a:bodyPr>
          <a:lstStyle/>
          <a:p>
            <a:pPr algn="r"/>
            <a:r>
              <a:rPr lang="pt-BR" sz="1000" dirty="0" smtClean="0"/>
              <a:t>Telescópios de rádio</a:t>
            </a:r>
          </a:p>
        </p:txBody>
      </p:sp>
      <p:sp>
        <p:nvSpPr>
          <p:cNvPr id="49" name="CaixaDeTexto 48"/>
          <p:cNvSpPr txBox="1"/>
          <p:nvPr/>
        </p:nvSpPr>
        <p:spPr>
          <a:xfrm>
            <a:off x="5878448" y="4462909"/>
            <a:ext cx="72768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endParaRPr lang="pt-BR" sz="1000" dirty="0" smtClean="0">
              <a:solidFill>
                <a:schemeClr val="bg1"/>
              </a:solidFill>
            </a:endParaRPr>
          </a:p>
        </p:txBody>
      </p:sp>
      <p:cxnSp>
        <p:nvCxnSpPr>
          <p:cNvPr id="50" name="Conector reto 49"/>
          <p:cNvCxnSpPr/>
          <p:nvPr/>
        </p:nvCxnSpPr>
        <p:spPr>
          <a:xfrm>
            <a:off x="5252518" y="765763"/>
            <a:ext cx="520" cy="265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tângulo 50"/>
          <p:cNvSpPr/>
          <p:nvPr/>
        </p:nvSpPr>
        <p:spPr>
          <a:xfrm>
            <a:off x="3353463" y="810879"/>
            <a:ext cx="1900126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/>
              <a:t>Satélites de sensoriamento </a:t>
            </a:r>
            <a:r>
              <a:rPr lang="pt-BR" sz="1000" dirty="0" smtClean="0"/>
              <a:t>remoto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991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Processamento de imagens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Instituto Nacional de Pesquisas Espaciais – INPE</a:t>
            </a:r>
          </a:p>
          <a:p>
            <a:endParaRPr lang="pt-BR" dirty="0" smtClean="0"/>
          </a:p>
          <a:p>
            <a:r>
              <a:rPr lang="pt-BR" dirty="0" smtClean="0"/>
              <a:t>GE IMAGE-100, 1974</a:t>
            </a:r>
          </a:p>
          <a:p>
            <a:pPr lvl="1"/>
            <a:r>
              <a:rPr lang="pt-BR" dirty="0" smtClean="0"/>
              <a:t>Sistema de Processamento de imagens</a:t>
            </a:r>
          </a:p>
          <a:p>
            <a:pPr lvl="1"/>
            <a:r>
              <a:rPr lang="pt-BR" dirty="0" smtClean="0"/>
              <a:t>US$ 1.000.000,00</a:t>
            </a:r>
          </a:p>
          <a:p>
            <a:pPr lvl="1"/>
            <a:r>
              <a:rPr lang="pt-BR" dirty="0" smtClean="0"/>
              <a:t>PDP/11-45 com 128 KB de memória</a:t>
            </a:r>
          </a:p>
          <a:p>
            <a:pPr lvl="1"/>
            <a:r>
              <a:rPr lang="pt-BR" dirty="0" smtClean="0"/>
              <a:t>Memória de vídeo de 512 x 512 pixels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6314095" y="574382"/>
            <a:ext cx="2722401" cy="2175816"/>
            <a:chOff x="4756325" y="690509"/>
            <a:chExt cx="2413897" cy="1929251"/>
          </a:xfrm>
        </p:grpSpPr>
        <p:pic>
          <p:nvPicPr>
            <p:cNvPr id="7" name="Picture 4" descr="http://www.inpe.br/galeria_imagens/inpe/noticias/imagens/parte1/1-instalacoes/1-sjc/000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70222" y="690509"/>
              <a:ext cx="2400000" cy="18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CaixaDeTexto 7"/>
            <p:cNvSpPr txBox="1"/>
            <p:nvPr/>
          </p:nvSpPr>
          <p:spPr>
            <a:xfrm>
              <a:off x="4756325" y="2490509"/>
              <a:ext cx="2413897" cy="129251"/>
            </a:xfrm>
            <a:prstGeom prst="rect">
              <a:avLst/>
            </a:prstGeom>
            <a:noFill/>
          </p:spPr>
          <p:txBody>
            <a:bodyPr wrap="square" tIns="3600" bIns="3600" rtlCol="0">
              <a:spAutoFit/>
            </a:bodyPr>
            <a:lstStyle/>
            <a:p>
              <a:pPr algn="r"/>
              <a:r>
                <a:rPr lang="pt-BR" sz="900" i="1" dirty="0" smtClean="0"/>
                <a:t>INPE</a:t>
              </a:r>
              <a:r>
                <a:rPr lang="pt-BR" sz="900" i="1" dirty="0"/>
                <a:t>. http://www.inpe.br/noticias/galeria/</a:t>
              </a:r>
            </a:p>
          </p:txBody>
        </p:sp>
      </p:grpSp>
      <p:grpSp>
        <p:nvGrpSpPr>
          <p:cNvPr id="9" name="Grupo 8"/>
          <p:cNvGrpSpPr/>
          <p:nvPr/>
        </p:nvGrpSpPr>
        <p:grpSpPr>
          <a:xfrm>
            <a:off x="5669785" y="2803210"/>
            <a:ext cx="3366709" cy="2122773"/>
            <a:chOff x="3491880" y="2641018"/>
            <a:chExt cx="3678342" cy="2319263"/>
          </a:xfrm>
        </p:grpSpPr>
        <p:pic>
          <p:nvPicPr>
            <p:cNvPr id="10" name="Picture 2" descr="&quot;Avô do SPRING&quot; - I-100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960" y="2641018"/>
              <a:ext cx="2958262" cy="21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tângulo 10"/>
            <p:cNvSpPr/>
            <p:nvPr/>
          </p:nvSpPr>
          <p:spPr>
            <a:xfrm>
              <a:off x="3491880" y="4801018"/>
              <a:ext cx="3678342" cy="159263"/>
            </a:xfrm>
            <a:prstGeom prst="rect">
              <a:avLst/>
            </a:prstGeom>
          </p:spPr>
          <p:txBody>
            <a:bodyPr wrap="square" tIns="3600" bIns="3600">
              <a:spAutoFit/>
            </a:bodyPr>
            <a:lstStyle/>
            <a:p>
              <a:pPr algn="r"/>
              <a:r>
                <a:rPr lang="pt-BR" sz="900" i="1" dirty="0" smtClean="0"/>
                <a:t>INPE: http</a:t>
              </a:r>
              <a:r>
                <a:rPr lang="pt-BR" sz="900" i="1" dirty="0"/>
                <a:t>://www.dpi.inpe.br/DPI/institucional/pessoal/historico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49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Processamento de imagens no Brasil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Instituto Nacional de Pesquisas Espaciais – INPE</a:t>
            </a:r>
          </a:p>
          <a:p>
            <a:endParaRPr lang="pt-BR" dirty="0" smtClean="0"/>
          </a:p>
          <a:p>
            <a:r>
              <a:rPr lang="pt-BR" dirty="0" smtClean="0"/>
              <a:t>SITIM – Sistema de Tratamento de Imagens, 1986</a:t>
            </a:r>
          </a:p>
          <a:p>
            <a:pPr lvl="1"/>
            <a:r>
              <a:rPr lang="pt-BR" dirty="0" smtClean="0"/>
              <a:t>PC-286 com 8 MHz e 256 Kb de memória</a:t>
            </a:r>
          </a:p>
          <a:p>
            <a:pPr lvl="1"/>
            <a:r>
              <a:rPr lang="pt-BR" dirty="0" smtClean="0"/>
              <a:t>Placa gráfica desenvolvida localmente </a:t>
            </a:r>
          </a:p>
          <a:p>
            <a:pPr lvl="1"/>
            <a:r>
              <a:rPr lang="pt-BR" dirty="0" smtClean="0"/>
              <a:t>Imagens com até 1024 x 1024 pixels e 24 bits por pixel</a:t>
            </a:r>
          </a:p>
          <a:p>
            <a:pPr lvl="1"/>
            <a:r>
              <a:rPr lang="pt-BR" dirty="0" smtClean="0"/>
              <a:t>MS-DOS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6" name="Picture 2" descr="hist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5648" y="2643758"/>
            <a:ext cx="3832048" cy="198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/>
          <p:cNvSpPr/>
          <p:nvPr/>
        </p:nvSpPr>
        <p:spPr>
          <a:xfrm>
            <a:off x="5399354" y="4626844"/>
            <a:ext cx="3678342" cy="145770"/>
          </a:xfrm>
          <a:prstGeom prst="rect">
            <a:avLst/>
          </a:prstGeom>
        </p:spPr>
        <p:txBody>
          <a:bodyPr wrap="square" tIns="3600" bIns="3600">
            <a:spAutoFit/>
          </a:bodyPr>
          <a:lstStyle/>
          <a:p>
            <a:pPr algn="r"/>
            <a:r>
              <a:rPr lang="pt-BR" sz="900" i="1" dirty="0" smtClean="0"/>
              <a:t>INPE: http</a:t>
            </a:r>
            <a:r>
              <a:rPr lang="pt-BR" sz="900" i="1" dirty="0"/>
              <a:t>://www.dpi.inpe.br/DPI/institucional/pessoal/historico</a:t>
            </a:r>
          </a:p>
        </p:txBody>
      </p:sp>
    </p:spTree>
    <p:extLst>
      <p:ext uri="{BB962C8B-B14F-4D97-AF65-F5344CB8AC3E}">
        <p14:creationId xmlns:p14="http://schemas.microsoft.com/office/powerpoint/2010/main" val="295313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Processamento de imagens no Brasil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Instituto Nacional de Pesquisas Espaciais – INPE</a:t>
            </a:r>
          </a:p>
          <a:p>
            <a:endParaRPr lang="pt-BR" dirty="0" smtClean="0"/>
          </a:p>
          <a:p>
            <a:r>
              <a:rPr lang="pt-BR" dirty="0" smtClean="0"/>
              <a:t>SPRING – Sistema Integrado de Geoprocessamento e Processamento de Imagens, 1991</a:t>
            </a:r>
          </a:p>
          <a:p>
            <a:pPr lvl="1"/>
            <a:r>
              <a:rPr lang="pt-BR" dirty="0" smtClean="0"/>
              <a:t>Interface Gráfica</a:t>
            </a:r>
          </a:p>
          <a:p>
            <a:pPr lvl="1"/>
            <a:r>
              <a:rPr lang="pt-BR" dirty="0" smtClean="0"/>
              <a:t>Atualmente disponível para download</a:t>
            </a:r>
          </a:p>
          <a:p>
            <a:pPr lvl="2"/>
            <a:r>
              <a:rPr lang="pt-BR" dirty="0" smtClean="0">
                <a:hlinkClick r:id="rId2"/>
              </a:rPr>
              <a:t>http://www.dpi.inpe.br/spring/</a:t>
            </a:r>
            <a:r>
              <a:rPr lang="pt-BR" dirty="0" smtClean="0"/>
              <a:t>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5358154" y="4698852"/>
            <a:ext cx="3678342" cy="145770"/>
          </a:xfrm>
          <a:prstGeom prst="rect">
            <a:avLst/>
          </a:prstGeom>
        </p:spPr>
        <p:txBody>
          <a:bodyPr wrap="square" tIns="3600" bIns="3600">
            <a:spAutoFit/>
          </a:bodyPr>
          <a:lstStyle/>
          <a:p>
            <a:pPr algn="r"/>
            <a:r>
              <a:rPr lang="pt-BR" sz="900" i="1" dirty="0" smtClean="0"/>
              <a:t>INPE: http</a:t>
            </a:r>
            <a:r>
              <a:rPr lang="pt-BR" sz="900" i="1" dirty="0"/>
              <a:t>://www.dpi.inpe.br/DPI/institucional/pessoal/historico</a:t>
            </a:r>
          </a:p>
        </p:txBody>
      </p:sp>
      <p:pic>
        <p:nvPicPr>
          <p:cNvPr id="7" name="Picture 2" descr="hist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662" y="1779662"/>
            <a:ext cx="3620834" cy="291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3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image processing application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40000"/>
            <a:ext cx="9144000" cy="4408014"/>
          </a:xfrm>
        </p:spPr>
        <p:txBody>
          <a:bodyPr/>
          <a:lstStyle/>
          <a:p>
            <a:r>
              <a:rPr lang="pt-BR" dirty="0" smtClean="0"/>
              <a:t>Computer </a:t>
            </a:r>
            <a:r>
              <a:rPr lang="en-US" dirty="0" smtClean="0"/>
              <a:t>tomography</a:t>
            </a:r>
          </a:p>
          <a:p>
            <a:pPr lvl="1"/>
            <a:r>
              <a:rPr lang="pt-BR" dirty="0" smtClean="0"/>
              <a:t>Allan </a:t>
            </a:r>
            <a:r>
              <a:rPr lang="pt-BR" dirty="0"/>
              <a:t>Cormack </a:t>
            </a:r>
            <a:r>
              <a:rPr lang="pt-BR" dirty="0" err="1" smtClean="0"/>
              <a:t>and</a:t>
            </a:r>
            <a:r>
              <a:rPr lang="pt-BR" dirty="0" smtClean="0"/>
              <a:t> </a:t>
            </a:r>
            <a:r>
              <a:rPr lang="pt-BR" dirty="0" err="1" smtClean="0"/>
              <a:t>Newbold</a:t>
            </a:r>
            <a:r>
              <a:rPr lang="pt-BR" dirty="0" smtClean="0"/>
              <a:t> Hounsfield (1972)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6" name="Picture 8" descr="Ficheiro:Ct-internal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132" y="1506766"/>
            <a:ext cx="3024336" cy="2994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/>
          <p:cNvSpPr/>
          <p:nvPr/>
        </p:nvSpPr>
        <p:spPr>
          <a:xfrm>
            <a:off x="1026132" y="4501158"/>
            <a:ext cx="30243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900" i="1" dirty="0"/>
              <a:t>https://pt.wikipedia.org/wiki/Tomografia_computadorizada</a:t>
            </a:r>
          </a:p>
        </p:txBody>
      </p:sp>
      <p:pic>
        <p:nvPicPr>
          <p:cNvPr id="8" name="Picture 6" descr="https://upload.wikimedia.org/wikipedia/commons/6/63/CT_PRINCI_P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128" y="720539"/>
            <a:ext cx="3041268" cy="221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ângulo 8"/>
          <p:cNvSpPr/>
          <p:nvPr/>
        </p:nvSpPr>
        <p:spPr>
          <a:xfrm>
            <a:off x="5257128" y="3219822"/>
            <a:ext cx="304126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Objeto </a:t>
            </a:r>
            <a:r>
              <a:rPr lang="pt-BR" sz="1200" dirty="0"/>
              <a:t>radiografado</a:t>
            </a:r>
            <a:r>
              <a:rPr lang="pt-BR" sz="1200" dirty="0" smtClean="0"/>
              <a:t>;</a:t>
            </a: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Emissor </a:t>
            </a:r>
            <a:r>
              <a:rPr lang="pt-BR" sz="1200" dirty="0"/>
              <a:t>de raios X; </a:t>
            </a:r>
            <a:endParaRPr lang="pt-BR" sz="1200" dirty="0" smtClean="0"/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Sensor</a:t>
            </a:r>
            <a:r>
              <a:rPr lang="pt-BR" sz="1200" dirty="0"/>
              <a:t>; </a:t>
            </a:r>
            <a:endParaRPr lang="pt-BR" sz="1200" dirty="0" smtClean="0"/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Feixe </a:t>
            </a:r>
            <a:r>
              <a:rPr lang="pt-BR" sz="1200" dirty="0"/>
              <a:t>de raios que atravessa o objeto, sofrendo uma atenuação; </a:t>
            </a:r>
            <a:endParaRPr lang="pt-BR" sz="1200" dirty="0" smtClean="0"/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Limites </a:t>
            </a:r>
            <a:r>
              <a:rPr lang="pt-BR" sz="1200" dirty="0"/>
              <a:t>do </a:t>
            </a:r>
            <a:r>
              <a:rPr lang="pt-BR" sz="1200" dirty="0" smtClean="0"/>
              <a:t>aparelho;</a:t>
            </a: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Origem </a:t>
            </a:r>
            <a:r>
              <a:rPr lang="pt-BR" sz="1200" dirty="0"/>
              <a:t>dos sistemas de referência; </a:t>
            </a:r>
            <a:endParaRPr lang="pt-BR" sz="1200" dirty="0" smtClean="0"/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/>
              <a:t>Medida </a:t>
            </a:r>
            <a:r>
              <a:rPr lang="pt-BR" sz="1200" dirty="0"/>
              <a:t>obtida no </a:t>
            </a:r>
            <a:r>
              <a:rPr lang="pt-BR" sz="1200" dirty="0" smtClean="0"/>
              <a:t>detector.</a:t>
            </a:r>
            <a:endParaRPr lang="pt-BR" sz="1200" dirty="0"/>
          </a:p>
        </p:txBody>
      </p:sp>
      <p:sp>
        <p:nvSpPr>
          <p:cNvPr id="10" name="Retângulo 9"/>
          <p:cNvSpPr/>
          <p:nvPr/>
        </p:nvSpPr>
        <p:spPr>
          <a:xfrm>
            <a:off x="5257128" y="2932370"/>
            <a:ext cx="304126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900" i="1" dirty="0"/>
              <a:t>https://pt.wikipedia.org/wiki/Transformada_de_Radon</a:t>
            </a:r>
          </a:p>
        </p:txBody>
      </p:sp>
      <p:cxnSp>
        <p:nvCxnSpPr>
          <p:cNvPr id="14" name="Conector reto 13"/>
          <p:cNvCxnSpPr/>
          <p:nvPr/>
        </p:nvCxnSpPr>
        <p:spPr>
          <a:xfrm>
            <a:off x="0" y="540000"/>
            <a:ext cx="0" cy="4406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126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Agenda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Bartlane</a:t>
            </a:r>
            <a:r>
              <a:rPr lang="en-US" dirty="0" smtClean="0"/>
              <a:t> system</a:t>
            </a:r>
          </a:p>
          <a:p>
            <a:r>
              <a:rPr lang="en-US" dirty="0" smtClean="0"/>
              <a:t>The space program</a:t>
            </a:r>
          </a:p>
          <a:p>
            <a:r>
              <a:rPr lang="en-US" dirty="0" smtClean="0"/>
              <a:t>O electromagnetic spectrum</a:t>
            </a:r>
          </a:p>
          <a:p>
            <a:r>
              <a:rPr lang="en-US" dirty="0" smtClean="0"/>
              <a:t>Image processing in Brazil</a:t>
            </a:r>
          </a:p>
          <a:p>
            <a:r>
              <a:rPr lang="en-US" dirty="0" smtClean="0"/>
              <a:t>An application of image processing</a:t>
            </a:r>
          </a:p>
          <a:p>
            <a:pPr lvl="1"/>
            <a:r>
              <a:rPr lang="en-US" dirty="0" smtClean="0"/>
              <a:t>Computer tomography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461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sp>
        <p:nvSpPr>
          <p:cNvPr id="17" name="Paralelogramo 16"/>
          <p:cNvSpPr/>
          <p:nvPr/>
        </p:nvSpPr>
        <p:spPr>
          <a:xfrm rot="5400000">
            <a:off x="5868144" y="1858530"/>
            <a:ext cx="1216152" cy="914400"/>
          </a:xfrm>
          <a:prstGeom prst="parallelogra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9" name="Retângulo 48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Emissor de raios-X 2D</a:t>
            </a:r>
            <a:endParaRPr lang="pt-BR" sz="1200" dirty="0"/>
          </a:p>
        </p:txBody>
      </p:sp>
      <p:cxnSp>
        <p:nvCxnSpPr>
          <p:cNvPr id="8" name="Conector de seta reta 7"/>
          <p:cNvCxnSpPr/>
          <p:nvPr/>
        </p:nvCxnSpPr>
        <p:spPr>
          <a:xfrm>
            <a:off x="5940152" y="1621631"/>
            <a:ext cx="0" cy="121681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de seta reta 50"/>
          <p:cNvCxnSpPr/>
          <p:nvPr/>
        </p:nvCxnSpPr>
        <p:spPr>
          <a:xfrm>
            <a:off x="5941581" y="1616869"/>
            <a:ext cx="1140257" cy="29147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tângulo 65"/>
          <p:cNvSpPr/>
          <p:nvPr/>
        </p:nvSpPr>
        <p:spPr>
          <a:xfrm>
            <a:off x="5726986" y="2838450"/>
            <a:ext cx="429190" cy="191936"/>
          </a:xfrm>
          <a:prstGeom prst="rect">
            <a:avLst/>
          </a:prstGeom>
        </p:spPr>
        <p:txBody>
          <a:bodyPr wrap="square" lIns="0" tIns="3600" rIns="0" bIns="3600">
            <a:spAutoFit/>
          </a:bodyPr>
          <a:lstStyle/>
          <a:p>
            <a:pPr algn="ctr"/>
            <a:r>
              <a:rPr lang="pt-BR" sz="1200" dirty="0" smtClean="0"/>
              <a:t>X</a:t>
            </a:r>
            <a:endParaRPr lang="pt-BR" sz="1200" dirty="0"/>
          </a:p>
        </p:txBody>
      </p:sp>
      <p:sp>
        <p:nvSpPr>
          <p:cNvPr id="67" name="Retângulo 66"/>
          <p:cNvSpPr/>
          <p:nvPr/>
        </p:nvSpPr>
        <p:spPr>
          <a:xfrm>
            <a:off x="7081838" y="1812371"/>
            <a:ext cx="154458" cy="191936"/>
          </a:xfrm>
          <a:prstGeom prst="rect">
            <a:avLst/>
          </a:prstGeom>
        </p:spPr>
        <p:txBody>
          <a:bodyPr wrap="square" lIns="0" tIns="3600" rIns="0" bIns="3600">
            <a:spAutoFit/>
          </a:bodyPr>
          <a:lstStyle/>
          <a:p>
            <a:pPr algn="ctr"/>
            <a:r>
              <a:rPr lang="pt-BR" sz="1200" dirty="0" smtClean="0"/>
              <a:t>Y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309432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7" name="Paralelogramo 16"/>
          <p:cNvSpPr/>
          <p:nvPr/>
        </p:nvSpPr>
        <p:spPr>
          <a:xfrm rot="5400000">
            <a:off x="5868144" y="1858530"/>
            <a:ext cx="1216152" cy="914400"/>
          </a:xfrm>
          <a:prstGeom prst="parallelogra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Emissor de raios-X 2D</a:t>
            </a:r>
            <a:endParaRPr lang="pt-BR" sz="1200" dirty="0"/>
          </a:p>
        </p:txBody>
      </p:sp>
      <p:sp>
        <p:nvSpPr>
          <p:cNvPr id="96" name="Retângulo 95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</a:t>
            </a:r>
            <a:endParaRPr lang="pt-BR" sz="1200" dirty="0"/>
          </a:p>
        </p:txBody>
      </p:sp>
      <p:sp>
        <p:nvSpPr>
          <p:cNvPr id="98" name="Paralelogramo 97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42" name="Retângulo 141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/>
              <a:t>(digital ou filme fotográfico)</a:t>
            </a:r>
            <a:endParaRPr lang="pt-BR" sz="1200" i="1" dirty="0"/>
          </a:p>
        </p:txBody>
      </p:sp>
      <p:grpSp>
        <p:nvGrpSpPr>
          <p:cNvPr id="80" name="Grupo 79"/>
          <p:cNvGrpSpPr/>
          <p:nvPr/>
        </p:nvGrpSpPr>
        <p:grpSpPr>
          <a:xfrm>
            <a:off x="5726986" y="1616869"/>
            <a:ext cx="1509310" cy="1413517"/>
            <a:chOff x="5726986" y="1616869"/>
            <a:chExt cx="1509310" cy="1413517"/>
          </a:xfrm>
        </p:grpSpPr>
        <p:cxnSp>
          <p:nvCxnSpPr>
            <p:cNvPr id="143" name="Conector de seta reta 142"/>
            <p:cNvCxnSpPr/>
            <p:nvPr/>
          </p:nvCxnSpPr>
          <p:spPr>
            <a:xfrm>
              <a:off x="5940152" y="1621631"/>
              <a:ext cx="0" cy="1216819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ector de seta reta 143"/>
            <p:cNvCxnSpPr/>
            <p:nvPr/>
          </p:nvCxnSpPr>
          <p:spPr>
            <a:xfrm>
              <a:off x="5941581" y="1616869"/>
              <a:ext cx="1140257" cy="29147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Retângulo 144"/>
            <p:cNvSpPr/>
            <p:nvPr/>
          </p:nvSpPr>
          <p:spPr>
            <a:xfrm>
              <a:off x="5726986" y="2838450"/>
              <a:ext cx="429190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/>
                <a:t>X</a:t>
              </a:r>
              <a:endParaRPr lang="pt-BR" sz="1200" dirty="0"/>
            </a:p>
          </p:txBody>
        </p:sp>
        <p:sp>
          <p:nvSpPr>
            <p:cNvPr id="146" name="Retângulo 145"/>
            <p:cNvSpPr/>
            <p:nvPr/>
          </p:nvSpPr>
          <p:spPr>
            <a:xfrm>
              <a:off x="7081838" y="1812371"/>
              <a:ext cx="154458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/>
                <a:t>Y</a:t>
              </a:r>
              <a:endParaRPr lang="pt-BR" sz="1200" dirty="0"/>
            </a:p>
          </p:txBody>
        </p:sp>
      </p:grpSp>
      <p:grpSp>
        <p:nvGrpSpPr>
          <p:cNvPr id="147" name="Grupo 146"/>
          <p:cNvGrpSpPr/>
          <p:nvPr/>
        </p:nvGrpSpPr>
        <p:grpSpPr>
          <a:xfrm>
            <a:off x="1322217" y="1616869"/>
            <a:ext cx="1509310" cy="1413517"/>
            <a:chOff x="5726986" y="1616869"/>
            <a:chExt cx="1509310" cy="1413517"/>
          </a:xfrm>
        </p:grpSpPr>
        <p:cxnSp>
          <p:nvCxnSpPr>
            <p:cNvPr id="148" name="Conector de seta reta 147"/>
            <p:cNvCxnSpPr/>
            <p:nvPr/>
          </p:nvCxnSpPr>
          <p:spPr>
            <a:xfrm>
              <a:off x="5940152" y="1621631"/>
              <a:ext cx="0" cy="1216819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de seta reta 148"/>
            <p:cNvCxnSpPr/>
            <p:nvPr/>
          </p:nvCxnSpPr>
          <p:spPr>
            <a:xfrm>
              <a:off x="5941581" y="1616869"/>
              <a:ext cx="1140257" cy="29147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tângulo 149"/>
            <p:cNvSpPr/>
            <p:nvPr/>
          </p:nvSpPr>
          <p:spPr>
            <a:xfrm>
              <a:off x="5726986" y="2838450"/>
              <a:ext cx="429190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/>
                <a:t>X</a:t>
              </a:r>
              <a:endParaRPr lang="pt-BR" sz="1200" dirty="0"/>
            </a:p>
          </p:txBody>
        </p:sp>
        <p:sp>
          <p:nvSpPr>
            <p:cNvPr id="151" name="Retângulo 150"/>
            <p:cNvSpPr/>
            <p:nvPr/>
          </p:nvSpPr>
          <p:spPr>
            <a:xfrm>
              <a:off x="7081838" y="1812371"/>
              <a:ext cx="154458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/>
                <a:t>Y</a:t>
              </a:r>
              <a:endParaRPr lang="pt-BR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0998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Emissor de raios-X</a:t>
            </a:r>
            <a:endParaRPr lang="pt-BR" sz="1200" dirty="0"/>
          </a:p>
        </p:txBody>
      </p:sp>
      <p:sp>
        <p:nvSpPr>
          <p:cNvPr id="49" name="Paralelogramo 48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</a:t>
            </a:r>
            <a:endParaRPr lang="pt-BR" sz="1200" dirty="0"/>
          </a:p>
        </p:txBody>
      </p:sp>
      <p:sp>
        <p:nvSpPr>
          <p:cNvPr id="96" name="Retângulo 95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/>
              <a:t>(digital ou filme fotográfico)</a:t>
            </a:r>
            <a:endParaRPr lang="pt-BR" sz="1200" i="1" dirty="0"/>
          </a:p>
        </p:txBody>
      </p:sp>
      <p:sp>
        <p:nvSpPr>
          <p:cNvPr id="97" name="Retângulo 96"/>
          <p:cNvSpPr/>
          <p:nvPr/>
        </p:nvSpPr>
        <p:spPr>
          <a:xfrm>
            <a:off x="5149118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raios-X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170782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X-Ray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Emissor de raios-X</a:t>
            </a:r>
            <a:endParaRPr lang="pt-BR" sz="1200" dirty="0"/>
          </a:p>
        </p:txBody>
      </p:sp>
      <p:sp>
        <p:nvSpPr>
          <p:cNvPr id="49" name="Paralelogramo 48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50" name="Grupo 49"/>
          <p:cNvGrpSpPr/>
          <p:nvPr/>
        </p:nvGrpSpPr>
        <p:grpSpPr>
          <a:xfrm>
            <a:off x="1619672" y="1707654"/>
            <a:ext cx="1784301" cy="238505"/>
            <a:chOff x="5154924" y="1925580"/>
            <a:chExt cx="1784301" cy="238505"/>
          </a:xfrm>
        </p:grpSpPr>
        <p:cxnSp>
          <p:nvCxnSpPr>
            <p:cNvPr id="51" name="Conector de seta reta 50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de seta reta 51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de seta reta 52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de seta reta 53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de seta reta 54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upo 55"/>
          <p:cNvGrpSpPr/>
          <p:nvPr/>
        </p:nvGrpSpPr>
        <p:grpSpPr>
          <a:xfrm>
            <a:off x="1619672" y="1950757"/>
            <a:ext cx="1784301" cy="238505"/>
            <a:chOff x="5154924" y="1925580"/>
            <a:chExt cx="1784301" cy="238505"/>
          </a:xfrm>
        </p:grpSpPr>
        <p:cxnSp>
          <p:nvCxnSpPr>
            <p:cNvPr id="57" name="Conector de seta reta 56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de seta reta 57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de seta reta 58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de seta reta 59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de seta reta 60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upo 61"/>
          <p:cNvGrpSpPr/>
          <p:nvPr/>
        </p:nvGrpSpPr>
        <p:grpSpPr>
          <a:xfrm>
            <a:off x="1619672" y="2193860"/>
            <a:ext cx="1784301" cy="238505"/>
            <a:chOff x="5154924" y="1925580"/>
            <a:chExt cx="1784301" cy="238505"/>
          </a:xfrm>
        </p:grpSpPr>
        <p:cxnSp>
          <p:nvCxnSpPr>
            <p:cNvPr id="63" name="Conector de seta reta 62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de seta reta 63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de seta reta 64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de seta reta 65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de seta reta 66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upo 67"/>
          <p:cNvGrpSpPr/>
          <p:nvPr/>
        </p:nvGrpSpPr>
        <p:grpSpPr>
          <a:xfrm>
            <a:off x="1619672" y="2436963"/>
            <a:ext cx="1784301" cy="238505"/>
            <a:chOff x="5154924" y="1925580"/>
            <a:chExt cx="1784301" cy="238505"/>
          </a:xfrm>
        </p:grpSpPr>
        <p:cxnSp>
          <p:nvCxnSpPr>
            <p:cNvPr id="69" name="Conector de seta reta 68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de seta reta 69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de seta reta 70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de seta reta 71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de seta reta 72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upo 73"/>
          <p:cNvGrpSpPr/>
          <p:nvPr/>
        </p:nvGrpSpPr>
        <p:grpSpPr>
          <a:xfrm>
            <a:off x="1619672" y="2680067"/>
            <a:ext cx="1784301" cy="238505"/>
            <a:chOff x="5154924" y="1925580"/>
            <a:chExt cx="1784301" cy="238505"/>
          </a:xfrm>
        </p:grpSpPr>
        <p:cxnSp>
          <p:nvCxnSpPr>
            <p:cNvPr id="75" name="Conector de seta reta 74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de seta reta 75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de seta reta 76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de seta reta 77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de seta reta 78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</a:t>
            </a:r>
            <a:endParaRPr lang="pt-BR" sz="1200" dirty="0"/>
          </a:p>
        </p:txBody>
      </p:sp>
      <p:sp>
        <p:nvSpPr>
          <p:cNvPr id="96" name="Retângulo 95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/>
              <a:t>(digital ou filme fotográfico)</a:t>
            </a:r>
            <a:endParaRPr lang="pt-BR" sz="1200" i="1" dirty="0"/>
          </a:p>
        </p:txBody>
      </p:sp>
      <p:sp>
        <p:nvSpPr>
          <p:cNvPr id="97" name="Retângulo 96"/>
          <p:cNvSpPr/>
          <p:nvPr/>
        </p:nvSpPr>
        <p:spPr>
          <a:xfrm>
            <a:off x="5149118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raios-X</a:t>
            </a:r>
            <a:endParaRPr lang="pt-BR" sz="1200" dirty="0"/>
          </a:p>
        </p:txBody>
      </p:sp>
      <p:sp>
        <p:nvSpPr>
          <p:cNvPr id="98" name="Retângulo 97"/>
          <p:cNvSpPr/>
          <p:nvPr/>
        </p:nvSpPr>
        <p:spPr>
          <a:xfrm>
            <a:off x="2620270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smtClean="0"/>
              <a:t>raios-X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372518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Emissor de raios-X</a:t>
            </a:r>
            <a:endParaRPr lang="pt-BR" sz="1200" dirty="0"/>
          </a:p>
        </p:txBody>
      </p:sp>
      <p:grpSp>
        <p:nvGrpSpPr>
          <p:cNvPr id="81" name="Grupo 80"/>
          <p:cNvGrpSpPr/>
          <p:nvPr/>
        </p:nvGrpSpPr>
        <p:grpSpPr>
          <a:xfrm>
            <a:off x="1619672" y="1707654"/>
            <a:ext cx="1784301" cy="1216152"/>
            <a:chOff x="1619672" y="1785524"/>
            <a:chExt cx="1784301" cy="1216152"/>
          </a:xfrm>
        </p:grpSpPr>
        <p:sp>
          <p:nvSpPr>
            <p:cNvPr id="49" name="Paralelogramo 48"/>
            <p:cNvSpPr/>
            <p:nvPr/>
          </p:nvSpPr>
          <p:spPr>
            <a:xfrm rot="5400000">
              <a:off x="1468796" y="1936400"/>
              <a:ext cx="1216152" cy="914400"/>
            </a:xfrm>
            <a:prstGeom prst="parallelogram">
              <a:avLst/>
            </a:prstGeom>
            <a:solidFill>
              <a:schemeClr val="tx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50" name="Grupo 49"/>
            <p:cNvGrpSpPr/>
            <p:nvPr/>
          </p:nvGrpSpPr>
          <p:grpSpPr>
            <a:xfrm>
              <a:off x="1619672" y="1785524"/>
              <a:ext cx="1784301" cy="238505"/>
              <a:chOff x="5154924" y="1925580"/>
              <a:chExt cx="1784301" cy="238505"/>
            </a:xfrm>
          </p:grpSpPr>
          <p:cxnSp>
            <p:nvCxnSpPr>
              <p:cNvPr id="51" name="Conector de seta reta 50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ector de seta reta 51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ector de seta reta 52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ector de seta reta 53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ector de seta reta 54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upo 55"/>
            <p:cNvGrpSpPr/>
            <p:nvPr/>
          </p:nvGrpSpPr>
          <p:grpSpPr>
            <a:xfrm>
              <a:off x="1619672" y="2028627"/>
              <a:ext cx="1784301" cy="238505"/>
              <a:chOff x="5154924" y="1925580"/>
              <a:chExt cx="1784301" cy="238505"/>
            </a:xfrm>
          </p:grpSpPr>
          <p:cxnSp>
            <p:nvCxnSpPr>
              <p:cNvPr id="57" name="Conector de seta reta 56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ector de seta reta 57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ector de seta reta 58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ector de seta reta 59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ector de seta reta 60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upo 61"/>
            <p:cNvGrpSpPr/>
            <p:nvPr/>
          </p:nvGrpSpPr>
          <p:grpSpPr>
            <a:xfrm>
              <a:off x="1619672" y="2271730"/>
              <a:ext cx="1784301" cy="238505"/>
              <a:chOff x="5154924" y="1925580"/>
              <a:chExt cx="1784301" cy="238505"/>
            </a:xfrm>
          </p:grpSpPr>
          <p:cxnSp>
            <p:nvCxnSpPr>
              <p:cNvPr id="63" name="Conector de seta reta 62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Conector de seta reta 63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ector de seta reta 64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de seta reta 65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ector de seta reta 66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upo 67"/>
            <p:cNvGrpSpPr/>
            <p:nvPr/>
          </p:nvGrpSpPr>
          <p:grpSpPr>
            <a:xfrm>
              <a:off x="1619672" y="2514833"/>
              <a:ext cx="1784301" cy="238505"/>
              <a:chOff x="5154924" y="1925580"/>
              <a:chExt cx="1784301" cy="238505"/>
            </a:xfrm>
          </p:grpSpPr>
          <p:cxnSp>
            <p:nvCxnSpPr>
              <p:cNvPr id="69" name="Conector de seta reta 6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ector de seta reta 6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Conector de seta reta 7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ector de seta reta 7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ector de seta reta 7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upo 73"/>
            <p:cNvGrpSpPr/>
            <p:nvPr/>
          </p:nvGrpSpPr>
          <p:grpSpPr>
            <a:xfrm>
              <a:off x="1619672" y="2757937"/>
              <a:ext cx="1784301" cy="238505"/>
              <a:chOff x="5154924" y="1925580"/>
              <a:chExt cx="1784301" cy="238505"/>
            </a:xfrm>
          </p:grpSpPr>
          <p:cxnSp>
            <p:nvCxnSpPr>
              <p:cNvPr id="75" name="Conector de seta reta 74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Conector de seta reta 75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Conector de seta reta 76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Conector de seta reta 77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Conector de seta reta 78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upo 5"/>
            <p:cNvGrpSpPr/>
            <p:nvPr/>
          </p:nvGrpSpPr>
          <p:grpSpPr>
            <a:xfrm>
              <a:off x="1692950" y="2047533"/>
              <a:ext cx="767844" cy="692135"/>
              <a:chOff x="1692950" y="2047533"/>
              <a:chExt cx="767844" cy="692135"/>
            </a:xfrm>
          </p:grpSpPr>
          <p:grpSp>
            <p:nvGrpSpPr>
              <p:cNvPr id="93" name="Grupo 92"/>
              <p:cNvGrpSpPr/>
              <p:nvPr/>
            </p:nvGrpSpPr>
            <p:grpSpPr>
              <a:xfrm>
                <a:off x="1692950" y="2047533"/>
                <a:ext cx="767844" cy="692135"/>
                <a:chOff x="1660645" y="2067694"/>
                <a:chExt cx="767844" cy="692135"/>
              </a:xfrm>
            </p:grpSpPr>
            <p:sp>
              <p:nvSpPr>
                <p:cNvPr id="18" name="Lágrima 17"/>
                <p:cNvSpPr/>
                <p:nvPr/>
              </p:nvSpPr>
              <p:spPr>
                <a:xfrm flipH="1">
                  <a:off x="1710384" y="2067694"/>
                  <a:ext cx="237728" cy="230416"/>
                </a:xfrm>
                <a:prstGeom prst="teardrop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86" name="Lágrima 85"/>
                <p:cNvSpPr/>
                <p:nvPr/>
              </p:nvSpPr>
              <p:spPr>
                <a:xfrm rot="5400000" flipH="1">
                  <a:off x="2137952" y="2071350"/>
                  <a:ext cx="237728" cy="230416"/>
                </a:xfrm>
                <a:prstGeom prst="teardrop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grpSp>
              <p:nvGrpSpPr>
                <p:cNvPr id="87" name="Grupo 86"/>
                <p:cNvGrpSpPr/>
                <p:nvPr/>
              </p:nvGrpSpPr>
              <p:grpSpPr>
                <a:xfrm>
                  <a:off x="1710384" y="2067694"/>
                  <a:ext cx="661640" cy="543517"/>
                  <a:chOff x="1720900" y="2067694"/>
                  <a:chExt cx="661640" cy="543517"/>
                </a:xfrm>
              </p:grpSpPr>
              <p:sp>
                <p:nvSpPr>
                  <p:cNvPr id="84" name="Semicírculos 83"/>
                  <p:cNvSpPr/>
                  <p:nvPr/>
                </p:nvSpPr>
                <p:spPr>
                  <a:xfrm>
                    <a:off x="1797360" y="2427734"/>
                    <a:ext cx="508720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5" name="Semicírculos 84"/>
                  <p:cNvSpPr/>
                  <p:nvPr/>
                </p:nvSpPr>
                <p:spPr>
                  <a:xfrm>
                    <a:off x="1720900" y="2307720"/>
                    <a:ext cx="661640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3" name="Semicírculos 82"/>
                  <p:cNvSpPr/>
                  <p:nvPr/>
                </p:nvSpPr>
                <p:spPr>
                  <a:xfrm>
                    <a:off x="1737842" y="2187707"/>
                    <a:ext cx="627756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" name="Semicírculos 7"/>
                  <p:cNvSpPr/>
                  <p:nvPr/>
                </p:nvSpPr>
                <p:spPr>
                  <a:xfrm>
                    <a:off x="1763687" y="2067694"/>
                    <a:ext cx="576066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88" name="Retângulo de cantos arredondados 87"/>
                <p:cNvSpPr/>
                <p:nvPr/>
              </p:nvSpPr>
              <p:spPr>
                <a:xfrm rot="420000">
                  <a:off x="1662899" y="2101687"/>
                  <a:ext cx="45719" cy="36050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0" name="Retângulo de cantos arredondados 89"/>
                <p:cNvSpPr/>
                <p:nvPr/>
              </p:nvSpPr>
              <p:spPr>
                <a:xfrm rot="21180000" flipH="1">
                  <a:off x="1660645" y="2466159"/>
                  <a:ext cx="45719" cy="29367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91" name="Retângulo de cantos arredondados 90"/>
                <p:cNvSpPr/>
                <p:nvPr/>
              </p:nvSpPr>
              <p:spPr>
                <a:xfrm rot="420000" flipH="1" flipV="1">
                  <a:off x="2382770" y="2463664"/>
                  <a:ext cx="45719" cy="29367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sp>
            <p:nvSpPr>
              <p:cNvPr id="89" name="Retângulo de cantos arredondados 88"/>
              <p:cNvSpPr/>
              <p:nvPr/>
            </p:nvSpPr>
            <p:spPr>
              <a:xfrm rot="21180000" flipV="1">
                <a:off x="2406261" y="2080408"/>
                <a:ext cx="45719" cy="36050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</a:t>
            </a:r>
            <a:endParaRPr lang="pt-BR" sz="1200" dirty="0"/>
          </a:p>
        </p:txBody>
      </p:sp>
      <p:sp>
        <p:nvSpPr>
          <p:cNvPr id="96" name="Retângulo 95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/>
              <a:t>(digital ou filme fotográfico)</a:t>
            </a:r>
            <a:endParaRPr lang="pt-BR" sz="1200" i="1" dirty="0"/>
          </a:p>
        </p:txBody>
      </p:sp>
      <p:sp>
        <p:nvSpPr>
          <p:cNvPr id="97" name="Retângulo 96"/>
          <p:cNvSpPr/>
          <p:nvPr/>
        </p:nvSpPr>
        <p:spPr>
          <a:xfrm>
            <a:off x="5149118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raios-X</a:t>
            </a:r>
            <a:endParaRPr lang="pt-BR" sz="1200" dirty="0"/>
          </a:p>
        </p:txBody>
      </p:sp>
      <p:sp>
        <p:nvSpPr>
          <p:cNvPr id="98" name="Retângulo 97"/>
          <p:cNvSpPr/>
          <p:nvPr/>
        </p:nvSpPr>
        <p:spPr>
          <a:xfrm>
            <a:off x="2620270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smtClean="0"/>
              <a:t>raios-X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356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X-Ray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Emissor de raios-X</a:t>
            </a:r>
            <a:endParaRPr lang="pt-BR" sz="1200" dirty="0"/>
          </a:p>
        </p:txBody>
      </p:sp>
      <p:sp>
        <p:nvSpPr>
          <p:cNvPr id="49" name="Paralelogramo 48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692950" y="1969663"/>
            <a:ext cx="767844" cy="692135"/>
            <a:chOff x="1692950" y="2047533"/>
            <a:chExt cx="767844" cy="692135"/>
          </a:xfrm>
        </p:grpSpPr>
        <p:grpSp>
          <p:nvGrpSpPr>
            <p:cNvPr id="93" name="Grupo 92"/>
            <p:cNvGrpSpPr/>
            <p:nvPr/>
          </p:nvGrpSpPr>
          <p:grpSpPr>
            <a:xfrm>
              <a:off x="1692950" y="2047533"/>
              <a:ext cx="767844" cy="692135"/>
              <a:chOff x="1660645" y="2067694"/>
              <a:chExt cx="767844" cy="692135"/>
            </a:xfrm>
          </p:grpSpPr>
          <p:sp>
            <p:nvSpPr>
              <p:cNvPr id="18" name="Lágrima 17"/>
              <p:cNvSpPr/>
              <p:nvPr/>
            </p:nvSpPr>
            <p:spPr>
              <a:xfrm flipH="1">
                <a:off x="1710384" y="2067694"/>
                <a:ext cx="237728" cy="230416"/>
              </a:xfrm>
              <a:prstGeom prst="teardrop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86" name="Lágrima 85"/>
              <p:cNvSpPr/>
              <p:nvPr/>
            </p:nvSpPr>
            <p:spPr>
              <a:xfrm rot="5400000" flipH="1">
                <a:off x="2137952" y="2071350"/>
                <a:ext cx="237728" cy="230416"/>
              </a:xfrm>
              <a:prstGeom prst="teardrop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grpSp>
            <p:nvGrpSpPr>
              <p:cNvPr id="87" name="Grupo 86"/>
              <p:cNvGrpSpPr/>
              <p:nvPr/>
            </p:nvGrpSpPr>
            <p:grpSpPr>
              <a:xfrm>
                <a:off x="1710384" y="2067694"/>
                <a:ext cx="661640" cy="543517"/>
                <a:chOff x="1720900" y="2067694"/>
                <a:chExt cx="661640" cy="543517"/>
              </a:xfrm>
            </p:grpSpPr>
            <p:sp>
              <p:nvSpPr>
                <p:cNvPr id="84" name="Semicírculos 83"/>
                <p:cNvSpPr/>
                <p:nvPr/>
              </p:nvSpPr>
              <p:spPr>
                <a:xfrm>
                  <a:off x="1797360" y="2427734"/>
                  <a:ext cx="508720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5" name="Semicírculos 84"/>
                <p:cNvSpPr/>
                <p:nvPr/>
              </p:nvSpPr>
              <p:spPr>
                <a:xfrm>
                  <a:off x="1720900" y="2307720"/>
                  <a:ext cx="661640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Semicírculos 82"/>
                <p:cNvSpPr/>
                <p:nvPr/>
              </p:nvSpPr>
              <p:spPr>
                <a:xfrm>
                  <a:off x="1737842" y="2187707"/>
                  <a:ext cx="627756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Semicírculos 7"/>
                <p:cNvSpPr/>
                <p:nvPr/>
              </p:nvSpPr>
              <p:spPr>
                <a:xfrm>
                  <a:off x="1763687" y="2067694"/>
                  <a:ext cx="576066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8" name="Retângulo de cantos arredondados 87"/>
              <p:cNvSpPr/>
              <p:nvPr/>
            </p:nvSpPr>
            <p:spPr>
              <a:xfrm rot="420000">
                <a:off x="1662899" y="2101687"/>
                <a:ext cx="45719" cy="36050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90" name="Retângulo de cantos arredondados 89"/>
              <p:cNvSpPr/>
              <p:nvPr/>
            </p:nvSpPr>
            <p:spPr>
              <a:xfrm rot="21180000" flipH="1">
                <a:off x="1660645" y="2466159"/>
                <a:ext cx="45719" cy="29367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91" name="Retângulo de cantos arredondados 90"/>
              <p:cNvSpPr/>
              <p:nvPr/>
            </p:nvSpPr>
            <p:spPr>
              <a:xfrm rot="420000" flipH="1" flipV="1">
                <a:off x="2382770" y="2463664"/>
                <a:ext cx="45719" cy="29367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sp>
          <p:nvSpPr>
            <p:cNvPr id="89" name="Retângulo de cantos arredondados 88"/>
            <p:cNvSpPr/>
            <p:nvPr/>
          </p:nvSpPr>
          <p:spPr>
            <a:xfrm rot="21180000" flipV="1">
              <a:off x="2406261" y="2080408"/>
              <a:ext cx="45719" cy="36050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</a:t>
            </a:r>
            <a:endParaRPr lang="pt-BR" sz="1200" dirty="0"/>
          </a:p>
        </p:txBody>
      </p:sp>
      <p:sp>
        <p:nvSpPr>
          <p:cNvPr id="96" name="Retângulo 95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/>
              <a:t>(digital ou filme fotográfico)</a:t>
            </a:r>
            <a:endParaRPr lang="pt-BR" sz="1200" i="1" dirty="0"/>
          </a:p>
        </p:txBody>
      </p:sp>
    </p:spTree>
    <p:extLst>
      <p:ext uri="{BB962C8B-B14F-4D97-AF65-F5344CB8AC3E}">
        <p14:creationId xmlns:p14="http://schemas.microsoft.com/office/powerpoint/2010/main" val="380191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40000"/>
            <a:ext cx="9144000" cy="4408014"/>
          </a:xfrm>
        </p:spPr>
        <p:txBody>
          <a:bodyPr/>
          <a:lstStyle/>
          <a:p>
            <a:r>
              <a:rPr lang="pt-BR" dirty="0" smtClean="0"/>
              <a:t>The </a:t>
            </a:r>
            <a:r>
              <a:rPr lang="en-US" dirty="0" smtClean="0"/>
              <a:t>Radon transform</a:t>
            </a:r>
          </a:p>
          <a:p>
            <a:pPr lvl="1"/>
            <a:r>
              <a:rPr lang="pt-BR" dirty="0" smtClean="0"/>
              <a:t>Johann </a:t>
            </a:r>
            <a:r>
              <a:rPr lang="pt-BR" dirty="0" err="1" smtClean="0"/>
              <a:t>Radon</a:t>
            </a:r>
            <a:r>
              <a:rPr lang="pt-BR" dirty="0" smtClean="0"/>
              <a:t> (1917)</a:t>
            </a:r>
          </a:p>
          <a:p>
            <a:pPr lvl="1"/>
            <a:r>
              <a:rPr lang="pt-BR" dirty="0" smtClean="0"/>
              <a:t>Reconstrução de funções a partir de projeções</a:t>
            </a:r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>
            <a:off x="191501" y="1843401"/>
            <a:ext cx="6009734" cy="28165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1026" name="Picture 2" descr="https://upload.wikimedia.org/wikipedia/commons/9/9b/Johann_Rad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1015815"/>
            <a:ext cx="2014265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6612333" y="4472199"/>
            <a:ext cx="227818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pt-BR" sz="900" i="1" dirty="0"/>
              <a:t>https://pt.wikipedia.org/wiki/Johann_Radon</a:t>
            </a:r>
          </a:p>
        </p:txBody>
      </p:sp>
      <p:pic>
        <p:nvPicPr>
          <p:cNvPr id="3074" name="Picture 2" descr="C:\Users\joaof\Dev\GitHub\sin392_2022-1\images\corpo_02_o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804" y="2535674"/>
            <a:ext cx="1432035" cy="143203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UFV - Disciplinas\2022-1 - SIN392 (NEW)\Materiais auxiliares\radon_corpo\radon_corpo_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727" y="1843402"/>
            <a:ext cx="1540184" cy="57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D:\UFV - Disciplinas\2022-1 - SIN392 (NEW)\Materiais auxiliares\radon_corpo\radon_corpo_9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6913" y="2106810"/>
            <a:ext cx="1588664" cy="70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D:\UFV - Disciplinas\2022-1 - SIN392 (NEW)\Materiais auxiliares\radon_corpo\radon_corpo_180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112" y="2811640"/>
            <a:ext cx="1596123" cy="880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D:\UFV - Disciplinas\2022-1 - SIN392 (NEW)\Materiais auxiliares\radon_corpo\radon_corpo_315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6913" y="3691744"/>
            <a:ext cx="1599852" cy="68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" name="Picture 3" descr="D:\UFV - Disciplinas\2022-1 - SIN392 (NEW)\Materiais auxiliares\radon_corpo\radon_corpo_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729" y="4080083"/>
            <a:ext cx="1540184" cy="57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5" descr="D:\UFV - Disciplinas\2022-1 - SIN392 (NEW)\Materiais auxiliares\radon_corpo\radon_corpo_9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66" y="3691744"/>
            <a:ext cx="1588664" cy="70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0" name="Picture 7" descr="D:\UFV - Disciplinas\2022-1 - SIN392 (NEW)\Materiais auxiliares\radon_corpo\radon_corpo_180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01" y="2811640"/>
            <a:ext cx="1596123" cy="880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1" name="Picture 10" descr="D:\UFV - Disciplinas\2022-1 - SIN392 (NEW)\Materiais auxiliares\radon_corpo\radon_corpo_315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78" y="2123591"/>
            <a:ext cx="1599852" cy="68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3" name="Conector de seta reta 112"/>
          <p:cNvCxnSpPr/>
          <p:nvPr/>
        </p:nvCxnSpPr>
        <p:spPr>
          <a:xfrm flipV="1">
            <a:off x="3196820" y="2535673"/>
            <a:ext cx="0" cy="396118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ector de seta reta 129"/>
          <p:cNvCxnSpPr/>
          <p:nvPr/>
        </p:nvCxnSpPr>
        <p:spPr>
          <a:xfrm rot="16200000" flipV="1">
            <a:off x="2478782" y="3053632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de seta reta 130"/>
          <p:cNvCxnSpPr/>
          <p:nvPr/>
        </p:nvCxnSpPr>
        <p:spPr>
          <a:xfrm rot="5400000" flipH="1" flipV="1">
            <a:off x="3914856" y="3053632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de seta reta 131"/>
          <p:cNvCxnSpPr/>
          <p:nvPr/>
        </p:nvCxnSpPr>
        <p:spPr>
          <a:xfrm rot="10800000" flipH="1" flipV="1">
            <a:off x="3196820" y="3571590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ector de seta reta 132"/>
          <p:cNvCxnSpPr/>
          <p:nvPr/>
        </p:nvCxnSpPr>
        <p:spPr>
          <a:xfrm rot="2700000" flipH="1" flipV="1">
            <a:off x="3799825" y="2477664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ector de seta reta 133"/>
          <p:cNvCxnSpPr/>
          <p:nvPr/>
        </p:nvCxnSpPr>
        <p:spPr>
          <a:xfrm rot="18900000" flipH="1" flipV="1">
            <a:off x="2593814" y="2477664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de seta reta 134"/>
          <p:cNvCxnSpPr/>
          <p:nvPr/>
        </p:nvCxnSpPr>
        <p:spPr>
          <a:xfrm rot="2700000" flipH="1">
            <a:off x="2593814" y="3629600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ector de seta reta 135"/>
          <p:cNvCxnSpPr/>
          <p:nvPr/>
        </p:nvCxnSpPr>
        <p:spPr>
          <a:xfrm rot="18900000" flipH="1">
            <a:off x="3799825" y="3629600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o 25"/>
          <p:cNvGrpSpPr/>
          <p:nvPr/>
        </p:nvGrpSpPr>
        <p:grpSpPr>
          <a:xfrm>
            <a:off x="5974336" y="578736"/>
            <a:ext cx="863820" cy="1413522"/>
            <a:chOff x="4355976" y="699542"/>
            <a:chExt cx="2376264" cy="3888432"/>
          </a:xfrm>
        </p:grpSpPr>
        <p:grpSp>
          <p:nvGrpSpPr>
            <p:cNvPr id="27" name="Grupo 26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29" name="Retângulo de cantos arredondados 28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de cantos arredondados 29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de cantos arredondados 30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32" name="Grupo 31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33" name="Retângulo de cantos arredondados 32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4" name="Retângulo de cantos arredondados 33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5" name="Elipse 34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6" name="Retângulo de cantos arredondados 35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28" name="Conector reto 27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96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76" name="Seta em curva para baixo 75"/>
          <p:cNvSpPr/>
          <p:nvPr/>
        </p:nvSpPr>
        <p:spPr>
          <a:xfrm>
            <a:off x="2882046" y="1393956"/>
            <a:ext cx="3202122" cy="745746"/>
          </a:xfrm>
          <a:prstGeom prst="curved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3773403" y="1315643"/>
            <a:ext cx="1244013" cy="2856729"/>
            <a:chOff x="4610099" y="699542"/>
            <a:chExt cx="1693284" cy="3888432"/>
          </a:xfrm>
        </p:grpSpPr>
        <p:sp>
          <p:nvSpPr>
            <p:cNvPr id="7" name="Retângulo de cantos arredondados 6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 de cantos arredondados 7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Retângulo de cantos arredondados 8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0" name="Grupo 9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1" name="Retângulo de cantos arredondados 10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Retângulo de cantos arredondados 11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" name="Elipse 12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16" name="Paralelogramo 15"/>
          <p:cNvSpPr/>
          <p:nvPr/>
        </p:nvSpPr>
        <p:spPr>
          <a:xfrm rot="5400000">
            <a:off x="6432494" y="1970575"/>
            <a:ext cx="325180" cy="914400"/>
          </a:xfrm>
          <a:prstGeom prst="parallelogram">
            <a:avLst>
              <a:gd name="adj" fmla="val 79097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upo 18"/>
          <p:cNvGrpSpPr/>
          <p:nvPr/>
        </p:nvGrpSpPr>
        <p:grpSpPr>
          <a:xfrm>
            <a:off x="5267983" y="2305905"/>
            <a:ext cx="1784301" cy="238505"/>
            <a:chOff x="5154924" y="1925580"/>
            <a:chExt cx="1784301" cy="238505"/>
          </a:xfrm>
        </p:grpSpPr>
        <p:cxnSp>
          <p:nvCxnSpPr>
            <p:cNvPr id="32" name="Conector de seta reta 31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de seta reta 32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de seta reta 33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de seta reta 34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de seta reta 35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tângulo 46"/>
          <p:cNvSpPr/>
          <p:nvPr/>
        </p:nvSpPr>
        <p:spPr>
          <a:xfrm>
            <a:off x="5700031" y="1593349"/>
            <a:ext cx="1727137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Emissor de raios-X 1D</a:t>
            </a:r>
            <a:endParaRPr lang="pt-BR" sz="1200" dirty="0"/>
          </a:p>
        </p:txBody>
      </p:sp>
      <p:sp>
        <p:nvSpPr>
          <p:cNvPr id="62" name="Retângulo 61"/>
          <p:cNvSpPr/>
          <p:nvPr/>
        </p:nvSpPr>
        <p:spPr>
          <a:xfrm>
            <a:off x="1716833" y="1593349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/>
              <a:t>Detector (1D)</a:t>
            </a:r>
            <a:endParaRPr lang="pt-BR" sz="1200" dirty="0"/>
          </a:p>
        </p:txBody>
      </p:sp>
      <p:sp>
        <p:nvSpPr>
          <p:cNvPr id="67" name="Paralelogramo 66"/>
          <p:cNvSpPr/>
          <p:nvPr/>
        </p:nvSpPr>
        <p:spPr>
          <a:xfrm rot="5400000">
            <a:off x="2033146" y="1970575"/>
            <a:ext cx="325180" cy="914400"/>
          </a:xfrm>
          <a:prstGeom prst="parallelogram">
            <a:avLst>
              <a:gd name="adj" fmla="val 79097"/>
            </a:avLst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68" name="Grupo 67"/>
          <p:cNvGrpSpPr/>
          <p:nvPr/>
        </p:nvGrpSpPr>
        <p:grpSpPr>
          <a:xfrm>
            <a:off x="1738536" y="2305904"/>
            <a:ext cx="1784301" cy="238505"/>
            <a:chOff x="5154924" y="1925580"/>
            <a:chExt cx="1784301" cy="238505"/>
          </a:xfrm>
        </p:grpSpPr>
        <p:cxnSp>
          <p:nvCxnSpPr>
            <p:cNvPr id="69" name="Conector de seta reta 68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de seta reta 69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de seta reta 70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de seta reta 71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de seta reta 72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Seta em curva para baixo 74"/>
          <p:cNvSpPr/>
          <p:nvPr/>
        </p:nvSpPr>
        <p:spPr>
          <a:xfrm rot="10800000">
            <a:off x="2604084" y="2868432"/>
            <a:ext cx="3758046" cy="875216"/>
          </a:xfrm>
          <a:prstGeom prst="curved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69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o 62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65" name="Grupo 64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67" name="Retângulo de cantos arredondados 66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8" name="Retângulo de cantos arredondados 67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de cantos arredondados 68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70" name="Grupo 69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71" name="Retângulo de cantos arredondados 70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72" name="Retângulo de cantos arredondados 71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73" name="Elipse 72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74" name="Retângulo de cantos arredondados 73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66" name="Conector reto 65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602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1" name="Grupo 40"/>
          <p:cNvGrpSpPr/>
          <p:nvPr/>
        </p:nvGrpSpPr>
        <p:grpSpPr>
          <a:xfrm>
            <a:off x="2152395" y="1304007"/>
            <a:ext cx="1101600" cy="2879999"/>
            <a:chOff x="1657498" y="1305763"/>
            <a:chExt cx="1101600" cy="2879999"/>
          </a:xfrm>
          <a:noFill/>
        </p:grpSpPr>
        <p:cxnSp>
          <p:nvCxnSpPr>
            <p:cNvPr id="42" name="Conector de seta reta 41"/>
            <p:cNvCxnSpPr>
              <a:stCxn id="26" idx="0"/>
              <a:endCxn id="15" idx="2"/>
            </p:cNvCxnSpPr>
            <p:nvPr/>
          </p:nvCxnSpPr>
          <p:spPr>
            <a:xfrm flipV="1">
              <a:off x="16574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/>
            <p:cNvCxnSpPr>
              <a:stCxn id="27" idx="0"/>
              <a:endCxn id="16" idx="2"/>
            </p:cNvCxnSpPr>
            <p:nvPr/>
          </p:nvCxnSpPr>
          <p:spPr>
            <a:xfrm flipV="1">
              <a:off x="1814869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de seta reta 43"/>
            <p:cNvCxnSpPr>
              <a:stCxn id="30" idx="0"/>
              <a:endCxn id="19" idx="2"/>
            </p:cNvCxnSpPr>
            <p:nvPr/>
          </p:nvCxnSpPr>
          <p:spPr>
            <a:xfrm flipV="1">
              <a:off x="2286982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/>
            <p:cNvCxnSpPr>
              <a:stCxn id="31" idx="0"/>
              <a:endCxn id="20" idx="2"/>
            </p:cNvCxnSpPr>
            <p:nvPr/>
          </p:nvCxnSpPr>
          <p:spPr>
            <a:xfrm flipV="1">
              <a:off x="2444353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/>
            <p:cNvCxnSpPr>
              <a:stCxn id="32" idx="0"/>
              <a:endCxn id="21" idx="2"/>
            </p:cNvCxnSpPr>
            <p:nvPr/>
          </p:nvCxnSpPr>
          <p:spPr>
            <a:xfrm flipV="1">
              <a:off x="2601724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/>
            <p:cNvCxnSpPr>
              <a:stCxn id="33" idx="0"/>
              <a:endCxn id="22" idx="2"/>
            </p:cNvCxnSpPr>
            <p:nvPr/>
          </p:nvCxnSpPr>
          <p:spPr>
            <a:xfrm flipV="1">
              <a:off x="27590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de seta reta 47"/>
            <p:cNvCxnSpPr>
              <a:stCxn id="28" idx="0"/>
              <a:endCxn id="17" idx="2"/>
            </p:cNvCxnSpPr>
            <p:nvPr/>
          </p:nvCxnSpPr>
          <p:spPr>
            <a:xfrm flipV="1">
              <a:off x="1972240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de seta reta 48"/>
            <p:cNvCxnSpPr>
              <a:stCxn id="29" idx="0"/>
              <a:endCxn id="18" idx="2"/>
            </p:cNvCxnSpPr>
            <p:nvPr/>
          </p:nvCxnSpPr>
          <p:spPr>
            <a:xfrm flipV="1">
              <a:off x="2129611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" name="Tabela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775452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tângulo 62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236596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The </a:t>
            </a:r>
            <a:r>
              <a:rPr lang="pt-BR" dirty="0" err="1" smtClean="0"/>
              <a:t>Bartlane</a:t>
            </a:r>
            <a:r>
              <a:rPr lang="pt-BR" dirty="0" smtClean="0"/>
              <a:t> system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Uma das primeiras aplicações das imagens digitais</a:t>
            </a:r>
          </a:p>
          <a:p>
            <a:r>
              <a:rPr lang="pt-BR" dirty="0" smtClean="0"/>
              <a:t>Utilizado para enviar imagens digitais por cabo submarino entre Londres e Nova York. </a:t>
            </a:r>
          </a:p>
          <a:p>
            <a:r>
              <a:rPr lang="pt-BR" dirty="0" smtClean="0"/>
              <a:t>Reduziu de mais de uma semana para menos de três horas o tempo necessário para transportar uma fotografia pelo oceano Atlântico. </a:t>
            </a:r>
          </a:p>
          <a:p>
            <a:r>
              <a:rPr lang="pt-BR" dirty="0" smtClean="0"/>
              <a:t>Um equipamento codificava as imagens para a transmissão a cabo e depois as reconstruía no recebimento. </a:t>
            </a:r>
          </a:p>
          <a:p>
            <a:r>
              <a:rPr lang="pt-BR" dirty="0" smtClean="0"/>
              <a:t>Não ocorria o processamento das imagens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11" name="Grupo 10"/>
          <p:cNvGrpSpPr/>
          <p:nvPr/>
        </p:nvGrpSpPr>
        <p:grpSpPr>
          <a:xfrm>
            <a:off x="1771507" y="2787774"/>
            <a:ext cx="5600986" cy="2076262"/>
            <a:chOff x="403039" y="1125064"/>
            <a:chExt cx="8740961" cy="3240238"/>
          </a:xfrm>
        </p:grpSpPr>
        <p:grpSp>
          <p:nvGrpSpPr>
            <p:cNvPr id="7" name="Grupo 6"/>
            <p:cNvGrpSpPr/>
            <p:nvPr/>
          </p:nvGrpSpPr>
          <p:grpSpPr>
            <a:xfrm>
              <a:off x="403039" y="1125064"/>
              <a:ext cx="8740961" cy="2880000"/>
              <a:chOff x="403039" y="1080000"/>
              <a:chExt cx="8740961" cy="2880000"/>
            </a:xfrm>
          </p:grpSpPr>
          <p:pic>
            <p:nvPicPr>
              <p:cNvPr id="8" name="Picture 2" descr="http://www.digicamhistory.com/BartlaneMachineSm.jp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3039" y="1080000"/>
                <a:ext cx="3676800" cy="288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4" descr="http://www.digicamhistory.com/Bartlane01.jp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79839" y="1080000"/>
                <a:ext cx="5064161" cy="288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Retângulo 9"/>
            <p:cNvSpPr/>
            <p:nvPr/>
          </p:nvSpPr>
          <p:spPr>
            <a:xfrm>
              <a:off x="3469780" y="4005063"/>
              <a:ext cx="5674220" cy="3602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pt-BR" sz="900" i="1" dirty="0"/>
                <a:t>http://www.hffax.de/history/html/bartlane.html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985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1" name="Grupo 40"/>
          <p:cNvGrpSpPr/>
          <p:nvPr/>
        </p:nvGrpSpPr>
        <p:grpSpPr>
          <a:xfrm>
            <a:off x="2152395" y="1304007"/>
            <a:ext cx="1101600" cy="2879999"/>
            <a:chOff x="1657498" y="1305763"/>
            <a:chExt cx="1101600" cy="2879999"/>
          </a:xfrm>
          <a:noFill/>
        </p:grpSpPr>
        <p:cxnSp>
          <p:nvCxnSpPr>
            <p:cNvPr id="42" name="Conector de seta reta 41"/>
            <p:cNvCxnSpPr>
              <a:stCxn id="26" idx="0"/>
              <a:endCxn id="15" idx="2"/>
            </p:cNvCxnSpPr>
            <p:nvPr/>
          </p:nvCxnSpPr>
          <p:spPr>
            <a:xfrm flipV="1">
              <a:off x="16574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/>
            <p:cNvCxnSpPr>
              <a:stCxn id="27" idx="0"/>
              <a:endCxn id="16" idx="2"/>
            </p:cNvCxnSpPr>
            <p:nvPr/>
          </p:nvCxnSpPr>
          <p:spPr>
            <a:xfrm flipV="1">
              <a:off x="1814869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de seta reta 43"/>
            <p:cNvCxnSpPr>
              <a:stCxn id="30" idx="0"/>
              <a:endCxn id="19" idx="2"/>
            </p:cNvCxnSpPr>
            <p:nvPr/>
          </p:nvCxnSpPr>
          <p:spPr>
            <a:xfrm flipV="1">
              <a:off x="2286982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/>
            <p:cNvCxnSpPr>
              <a:stCxn id="31" idx="0"/>
              <a:endCxn id="20" idx="2"/>
            </p:cNvCxnSpPr>
            <p:nvPr/>
          </p:nvCxnSpPr>
          <p:spPr>
            <a:xfrm flipV="1">
              <a:off x="2444353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/>
            <p:cNvCxnSpPr>
              <a:stCxn id="32" idx="0"/>
              <a:endCxn id="21" idx="2"/>
            </p:cNvCxnSpPr>
            <p:nvPr/>
          </p:nvCxnSpPr>
          <p:spPr>
            <a:xfrm flipV="1">
              <a:off x="2601724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/>
            <p:cNvCxnSpPr>
              <a:stCxn id="33" idx="0"/>
              <a:endCxn id="22" idx="2"/>
            </p:cNvCxnSpPr>
            <p:nvPr/>
          </p:nvCxnSpPr>
          <p:spPr>
            <a:xfrm flipV="1">
              <a:off x="27590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de seta reta 47"/>
            <p:cNvCxnSpPr>
              <a:stCxn id="28" idx="0"/>
              <a:endCxn id="17" idx="2"/>
            </p:cNvCxnSpPr>
            <p:nvPr/>
          </p:nvCxnSpPr>
          <p:spPr>
            <a:xfrm flipV="1">
              <a:off x="1972240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de seta reta 48"/>
            <p:cNvCxnSpPr>
              <a:stCxn id="29" idx="0"/>
              <a:endCxn id="18" idx="2"/>
            </p:cNvCxnSpPr>
            <p:nvPr/>
          </p:nvCxnSpPr>
          <p:spPr>
            <a:xfrm flipV="1">
              <a:off x="2129611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" name="Tabela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672947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o 62"/>
          <p:cNvGrpSpPr/>
          <p:nvPr/>
        </p:nvGrpSpPr>
        <p:grpSpPr>
          <a:xfrm>
            <a:off x="2079476" y="2411201"/>
            <a:ext cx="1260000" cy="676562"/>
            <a:chOff x="2079476" y="2411201"/>
            <a:chExt cx="1260000" cy="676562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>
              <a:off x="2079476" y="2749338"/>
              <a:ext cx="158400" cy="24526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2236847" y="2655763"/>
              <a:ext cx="158400" cy="43171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2394218" y="2911265"/>
              <a:ext cx="158400" cy="17621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2551589" y="2954125"/>
              <a:ext cx="158400" cy="1336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2708960" y="2411201"/>
              <a:ext cx="158400" cy="67656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2866331" y="2489783"/>
              <a:ext cx="158400" cy="5976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3023702" y="2656470"/>
              <a:ext cx="158400" cy="43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>
              <a:off x="3181076" y="2749481"/>
              <a:ext cx="158400" cy="2689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>
              <a:off x="2394218" y="2511214"/>
              <a:ext cx="158400" cy="20240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>
              <a:off x="2551589" y="2415964"/>
              <a:ext cx="158400" cy="25955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5" name="Grupo 74"/>
          <p:cNvGrpSpPr/>
          <p:nvPr/>
        </p:nvGrpSpPr>
        <p:grpSpPr>
          <a:xfrm>
            <a:off x="2075572" y="557109"/>
            <a:ext cx="1260000" cy="676560"/>
            <a:chOff x="1581192" y="557109"/>
            <a:chExt cx="1260000" cy="676560"/>
          </a:xfrm>
          <a:solidFill>
            <a:schemeClr val="accent6">
              <a:lumMod val="7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895934" y="855052"/>
              <a:ext cx="158400" cy="37861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2053305" y="840475"/>
              <a:ext cx="158400" cy="39319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581192" y="988400"/>
              <a:ext cx="158400" cy="2452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1738563" y="801956"/>
              <a:ext cx="158400" cy="431713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676" y="557109"/>
              <a:ext cx="158400" cy="67656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8047" y="635977"/>
              <a:ext cx="158400" cy="59769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>
              <a:off x="2525418" y="802663"/>
              <a:ext cx="158400" cy="4310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>
              <a:off x="2682792" y="964731"/>
              <a:ext cx="158400" cy="2689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86" name="Retângulo 85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37806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1" name="Grupo 40"/>
          <p:cNvGrpSpPr/>
          <p:nvPr/>
        </p:nvGrpSpPr>
        <p:grpSpPr>
          <a:xfrm>
            <a:off x="2152395" y="1304007"/>
            <a:ext cx="1101600" cy="2879999"/>
            <a:chOff x="1657498" y="1305763"/>
            <a:chExt cx="1101600" cy="2879999"/>
          </a:xfrm>
          <a:noFill/>
        </p:grpSpPr>
        <p:cxnSp>
          <p:nvCxnSpPr>
            <p:cNvPr id="42" name="Conector de seta reta 41"/>
            <p:cNvCxnSpPr>
              <a:stCxn id="26" idx="0"/>
              <a:endCxn id="15" idx="2"/>
            </p:cNvCxnSpPr>
            <p:nvPr/>
          </p:nvCxnSpPr>
          <p:spPr>
            <a:xfrm flipV="1">
              <a:off x="16574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/>
            <p:cNvCxnSpPr>
              <a:stCxn id="27" idx="0"/>
              <a:endCxn id="16" idx="2"/>
            </p:cNvCxnSpPr>
            <p:nvPr/>
          </p:nvCxnSpPr>
          <p:spPr>
            <a:xfrm flipV="1">
              <a:off x="1814869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de seta reta 43"/>
            <p:cNvCxnSpPr>
              <a:stCxn id="30" idx="0"/>
              <a:endCxn id="19" idx="2"/>
            </p:cNvCxnSpPr>
            <p:nvPr/>
          </p:nvCxnSpPr>
          <p:spPr>
            <a:xfrm flipV="1">
              <a:off x="2286982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/>
            <p:cNvCxnSpPr>
              <a:stCxn id="31" idx="0"/>
              <a:endCxn id="20" idx="2"/>
            </p:cNvCxnSpPr>
            <p:nvPr/>
          </p:nvCxnSpPr>
          <p:spPr>
            <a:xfrm flipV="1">
              <a:off x="2444353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/>
            <p:cNvCxnSpPr>
              <a:stCxn id="32" idx="0"/>
              <a:endCxn id="21" idx="2"/>
            </p:cNvCxnSpPr>
            <p:nvPr/>
          </p:nvCxnSpPr>
          <p:spPr>
            <a:xfrm flipV="1">
              <a:off x="2601724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/>
            <p:cNvCxnSpPr>
              <a:stCxn id="33" idx="0"/>
              <a:endCxn id="22" idx="2"/>
            </p:cNvCxnSpPr>
            <p:nvPr/>
          </p:nvCxnSpPr>
          <p:spPr>
            <a:xfrm flipV="1">
              <a:off x="27590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de seta reta 47"/>
            <p:cNvCxnSpPr>
              <a:stCxn id="28" idx="0"/>
              <a:endCxn id="17" idx="2"/>
            </p:cNvCxnSpPr>
            <p:nvPr/>
          </p:nvCxnSpPr>
          <p:spPr>
            <a:xfrm flipV="1">
              <a:off x="1972240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de seta reta 48"/>
            <p:cNvCxnSpPr>
              <a:stCxn id="29" idx="0"/>
              <a:endCxn id="18" idx="2"/>
            </p:cNvCxnSpPr>
            <p:nvPr/>
          </p:nvCxnSpPr>
          <p:spPr>
            <a:xfrm flipV="1">
              <a:off x="2129611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" name="Tabela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744020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o 62"/>
          <p:cNvGrpSpPr/>
          <p:nvPr/>
        </p:nvGrpSpPr>
        <p:grpSpPr>
          <a:xfrm>
            <a:off x="2079476" y="2411201"/>
            <a:ext cx="1260000" cy="676562"/>
            <a:chOff x="2079476" y="2411201"/>
            <a:chExt cx="1260000" cy="676562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>
              <a:off x="2079476" y="2749338"/>
              <a:ext cx="158400" cy="24526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2236847" y="2655763"/>
              <a:ext cx="158400" cy="43171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2394218" y="2911265"/>
              <a:ext cx="158400" cy="17621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2551589" y="2954125"/>
              <a:ext cx="158400" cy="1336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2708960" y="2411201"/>
              <a:ext cx="158400" cy="67656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2866331" y="2489783"/>
              <a:ext cx="158400" cy="5976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3023702" y="2656470"/>
              <a:ext cx="158400" cy="43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>
              <a:off x="3181076" y="2749481"/>
              <a:ext cx="158400" cy="2689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>
              <a:off x="2394218" y="2511214"/>
              <a:ext cx="158400" cy="20240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>
              <a:off x="2551589" y="2415964"/>
              <a:ext cx="158400" cy="25955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5" name="Grupo 74"/>
          <p:cNvGrpSpPr/>
          <p:nvPr/>
        </p:nvGrpSpPr>
        <p:grpSpPr>
          <a:xfrm>
            <a:off x="2075572" y="557109"/>
            <a:ext cx="1260000" cy="676560"/>
            <a:chOff x="1581192" y="557109"/>
            <a:chExt cx="1260000" cy="676560"/>
          </a:xfrm>
          <a:solidFill>
            <a:schemeClr val="accent6">
              <a:lumMod val="7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895934" y="855052"/>
              <a:ext cx="158400" cy="37861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2053305" y="840475"/>
              <a:ext cx="158400" cy="39319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581192" y="988400"/>
              <a:ext cx="158400" cy="2452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1738563" y="801956"/>
              <a:ext cx="158400" cy="431713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676" y="557109"/>
              <a:ext cx="158400" cy="67656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8047" y="635977"/>
              <a:ext cx="158400" cy="59769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>
              <a:off x="2525418" y="802663"/>
              <a:ext cx="158400" cy="4310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>
              <a:off x="2682792" y="964731"/>
              <a:ext cx="158400" cy="2689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84" name="Retângulo 83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76491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graphicFrame>
        <p:nvGraphicFramePr>
          <p:cNvPr id="63" name="Tabela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836447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o 83"/>
          <p:cNvGrpSpPr/>
          <p:nvPr/>
        </p:nvGrpSpPr>
        <p:grpSpPr>
          <a:xfrm rot="2700000">
            <a:off x="3120219" y="1664432"/>
            <a:ext cx="1260000" cy="72094"/>
            <a:chOff x="1580679" y="1233669"/>
            <a:chExt cx="1260000" cy="72094"/>
          </a:xfrm>
          <a:noFill/>
        </p:grpSpPr>
        <p:sp>
          <p:nvSpPr>
            <p:cNvPr id="85" name="Retângulo 84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3" name="Grupo 92"/>
          <p:cNvGrpSpPr/>
          <p:nvPr/>
        </p:nvGrpSpPr>
        <p:grpSpPr>
          <a:xfrm rot="2700000">
            <a:off x="1032774" y="375187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4" name="Retângulo 93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2" name="Grupo 101"/>
          <p:cNvGrpSpPr/>
          <p:nvPr/>
        </p:nvGrpSpPr>
        <p:grpSpPr>
          <a:xfrm rot="2700000">
            <a:off x="1135083" y="1725967"/>
            <a:ext cx="3138066" cy="2036468"/>
            <a:chOff x="639963" y="1729215"/>
            <a:chExt cx="3138066" cy="2036468"/>
          </a:xfrm>
        </p:grpSpPr>
        <p:cxnSp>
          <p:nvCxnSpPr>
            <p:cNvPr id="103" name="Conector de seta reta 102"/>
            <p:cNvCxnSpPr>
              <a:stCxn id="94" idx="0"/>
              <a:endCxn id="85" idx="2"/>
            </p:cNvCxnSpPr>
            <p:nvPr/>
          </p:nvCxnSpPr>
          <p:spPr>
            <a:xfrm rot="18900000" flipV="1">
              <a:off x="639963" y="1729215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de seta reta 103"/>
            <p:cNvCxnSpPr>
              <a:stCxn id="95" idx="0"/>
              <a:endCxn id="86" idx="2"/>
            </p:cNvCxnSpPr>
            <p:nvPr/>
          </p:nvCxnSpPr>
          <p:spPr>
            <a:xfrm rot="18900000" flipV="1">
              <a:off x="797334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de seta reta 104"/>
            <p:cNvCxnSpPr>
              <a:stCxn id="98" idx="0"/>
              <a:endCxn id="89" idx="2"/>
            </p:cNvCxnSpPr>
            <p:nvPr/>
          </p:nvCxnSpPr>
          <p:spPr>
            <a:xfrm rot="18900000" flipV="1">
              <a:off x="1269447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de seta reta 105"/>
            <p:cNvCxnSpPr>
              <a:stCxn id="99" idx="0"/>
              <a:endCxn id="90" idx="2"/>
            </p:cNvCxnSpPr>
            <p:nvPr/>
          </p:nvCxnSpPr>
          <p:spPr>
            <a:xfrm rot="18900000" flipV="1">
              <a:off x="142681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de seta reta 106"/>
            <p:cNvCxnSpPr>
              <a:stCxn id="100" idx="0"/>
              <a:endCxn id="91" idx="2"/>
            </p:cNvCxnSpPr>
            <p:nvPr/>
          </p:nvCxnSpPr>
          <p:spPr>
            <a:xfrm rot="18900000" flipV="1">
              <a:off x="158418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de seta reta 107"/>
            <p:cNvCxnSpPr>
              <a:stCxn id="101" idx="0"/>
              <a:endCxn id="92" idx="2"/>
            </p:cNvCxnSpPr>
            <p:nvPr/>
          </p:nvCxnSpPr>
          <p:spPr>
            <a:xfrm rot="18900000" flipV="1">
              <a:off x="1741562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6" idx="0"/>
              <a:endCxn id="87" idx="2"/>
            </p:cNvCxnSpPr>
            <p:nvPr/>
          </p:nvCxnSpPr>
          <p:spPr>
            <a:xfrm rot="18900000" flipV="1">
              <a:off x="954705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de seta reta 109"/>
            <p:cNvCxnSpPr>
              <a:stCxn id="97" idx="0"/>
              <a:endCxn id="88" idx="2"/>
            </p:cNvCxnSpPr>
            <p:nvPr/>
          </p:nvCxnSpPr>
          <p:spPr>
            <a:xfrm rot="18900000" flipV="1">
              <a:off x="1112076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Retângulo 64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258863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Computer </a:t>
            </a:r>
            <a:r>
              <a:rPr lang="pt-BR" dirty="0" err="1" smtClean="0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o 83"/>
          <p:cNvGrpSpPr/>
          <p:nvPr/>
        </p:nvGrpSpPr>
        <p:grpSpPr>
          <a:xfrm rot="2700000">
            <a:off x="3120219" y="1664432"/>
            <a:ext cx="1260000" cy="72094"/>
            <a:chOff x="1580679" y="1233669"/>
            <a:chExt cx="1260000" cy="72094"/>
          </a:xfrm>
          <a:noFill/>
        </p:grpSpPr>
        <p:sp>
          <p:nvSpPr>
            <p:cNvPr id="85" name="Retângulo 84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3" name="Grupo 92"/>
          <p:cNvGrpSpPr/>
          <p:nvPr/>
        </p:nvGrpSpPr>
        <p:grpSpPr>
          <a:xfrm rot="2700000">
            <a:off x="1032774" y="375187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4" name="Retângulo 93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2" name="Grupo 101"/>
          <p:cNvGrpSpPr/>
          <p:nvPr/>
        </p:nvGrpSpPr>
        <p:grpSpPr>
          <a:xfrm rot="2700000">
            <a:off x="1135083" y="1725967"/>
            <a:ext cx="3138066" cy="2036468"/>
            <a:chOff x="639963" y="1729215"/>
            <a:chExt cx="3138066" cy="2036468"/>
          </a:xfrm>
        </p:grpSpPr>
        <p:cxnSp>
          <p:nvCxnSpPr>
            <p:cNvPr id="103" name="Conector de seta reta 102"/>
            <p:cNvCxnSpPr>
              <a:stCxn id="94" idx="0"/>
              <a:endCxn id="85" idx="2"/>
            </p:cNvCxnSpPr>
            <p:nvPr/>
          </p:nvCxnSpPr>
          <p:spPr>
            <a:xfrm rot="18900000" flipV="1">
              <a:off x="639963" y="1729215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de seta reta 103"/>
            <p:cNvCxnSpPr>
              <a:stCxn id="95" idx="0"/>
              <a:endCxn id="86" idx="2"/>
            </p:cNvCxnSpPr>
            <p:nvPr/>
          </p:nvCxnSpPr>
          <p:spPr>
            <a:xfrm rot="18900000" flipV="1">
              <a:off x="797334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de seta reta 104"/>
            <p:cNvCxnSpPr>
              <a:stCxn id="98" idx="0"/>
              <a:endCxn id="89" idx="2"/>
            </p:cNvCxnSpPr>
            <p:nvPr/>
          </p:nvCxnSpPr>
          <p:spPr>
            <a:xfrm rot="18900000" flipV="1">
              <a:off x="1269447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de seta reta 105"/>
            <p:cNvCxnSpPr>
              <a:stCxn id="99" idx="0"/>
              <a:endCxn id="90" idx="2"/>
            </p:cNvCxnSpPr>
            <p:nvPr/>
          </p:nvCxnSpPr>
          <p:spPr>
            <a:xfrm rot="18900000" flipV="1">
              <a:off x="142681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de seta reta 106"/>
            <p:cNvCxnSpPr>
              <a:stCxn id="100" idx="0"/>
              <a:endCxn id="91" idx="2"/>
            </p:cNvCxnSpPr>
            <p:nvPr/>
          </p:nvCxnSpPr>
          <p:spPr>
            <a:xfrm rot="18900000" flipV="1">
              <a:off x="158418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de seta reta 107"/>
            <p:cNvCxnSpPr>
              <a:stCxn id="101" idx="0"/>
              <a:endCxn id="92" idx="2"/>
            </p:cNvCxnSpPr>
            <p:nvPr/>
          </p:nvCxnSpPr>
          <p:spPr>
            <a:xfrm rot="18900000" flipV="1">
              <a:off x="1741562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6" idx="0"/>
              <a:endCxn id="87" idx="2"/>
            </p:cNvCxnSpPr>
            <p:nvPr/>
          </p:nvCxnSpPr>
          <p:spPr>
            <a:xfrm rot="18900000" flipV="1">
              <a:off x="954705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de seta reta 109"/>
            <p:cNvCxnSpPr>
              <a:stCxn id="97" idx="0"/>
              <a:endCxn id="88" idx="2"/>
            </p:cNvCxnSpPr>
            <p:nvPr/>
          </p:nvCxnSpPr>
          <p:spPr>
            <a:xfrm rot="18900000" flipV="1">
              <a:off x="1112076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o 62"/>
          <p:cNvGrpSpPr/>
          <p:nvPr/>
        </p:nvGrpSpPr>
        <p:grpSpPr>
          <a:xfrm rot="2700000">
            <a:off x="3567651" y="1038614"/>
            <a:ext cx="1102629" cy="804857"/>
            <a:chOff x="4449331" y="3035240"/>
            <a:chExt cx="1102629" cy="804857"/>
          </a:xfrm>
          <a:solidFill>
            <a:schemeClr val="accent6">
              <a:lumMod val="75000"/>
            </a:schemeClr>
          </a:solidFill>
        </p:grpSpPr>
        <p:sp>
          <p:nvSpPr>
            <p:cNvPr id="65" name="Retângulo 64"/>
            <p:cNvSpPr/>
            <p:nvPr/>
          </p:nvSpPr>
          <p:spPr>
            <a:xfrm>
              <a:off x="4449331" y="3712806"/>
              <a:ext cx="158400" cy="12729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4606702" y="3035240"/>
              <a:ext cx="158400" cy="80485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4764074" y="3228877"/>
              <a:ext cx="158400" cy="6112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4921445" y="3268571"/>
              <a:ext cx="158400" cy="57152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5078816" y="3230561"/>
              <a:ext cx="158400" cy="60953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5236186" y="3341692"/>
              <a:ext cx="158400" cy="49840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5393560" y="3617835"/>
              <a:ext cx="158400" cy="22226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3" name="Retângulo 72"/>
          <p:cNvSpPr/>
          <p:nvPr/>
        </p:nvSpPr>
        <p:spPr>
          <a:xfrm rot="2700000">
            <a:off x="2345365" y="2296113"/>
            <a:ext cx="158400" cy="80485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Retângulo 73"/>
          <p:cNvSpPr/>
          <p:nvPr/>
        </p:nvSpPr>
        <p:spPr>
          <a:xfrm rot="2700000">
            <a:off x="2099596" y="2658109"/>
            <a:ext cx="158400" cy="127290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Retângulo 74"/>
          <p:cNvSpPr/>
          <p:nvPr/>
        </p:nvSpPr>
        <p:spPr>
          <a:xfrm rot="2700000">
            <a:off x="2280433" y="2847959"/>
            <a:ext cx="158400" cy="276143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Retângulo 75"/>
          <p:cNvSpPr/>
          <p:nvPr/>
        </p:nvSpPr>
        <p:spPr>
          <a:xfrm rot="2700000">
            <a:off x="2457791" y="2941146"/>
            <a:ext cx="158400" cy="180165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7" name="Retângulo 76"/>
          <p:cNvSpPr/>
          <p:nvPr/>
        </p:nvSpPr>
        <p:spPr>
          <a:xfrm rot="2700000">
            <a:off x="2830410" y="2576398"/>
            <a:ext cx="158400" cy="609535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Retângulo 77"/>
          <p:cNvSpPr/>
          <p:nvPr/>
        </p:nvSpPr>
        <p:spPr>
          <a:xfrm rot="2700000">
            <a:off x="3015506" y="2669423"/>
            <a:ext cx="158400" cy="498404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Retângulo 78"/>
          <p:cNvSpPr/>
          <p:nvPr/>
        </p:nvSpPr>
        <p:spPr>
          <a:xfrm rot="2700000">
            <a:off x="3160124" y="2885436"/>
            <a:ext cx="158400" cy="22226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Retângulo 79"/>
          <p:cNvSpPr/>
          <p:nvPr/>
        </p:nvSpPr>
        <p:spPr>
          <a:xfrm rot="2700000">
            <a:off x="2689412" y="2409513"/>
            <a:ext cx="158400" cy="33507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Retângulo 80"/>
          <p:cNvSpPr/>
          <p:nvPr/>
        </p:nvSpPr>
        <p:spPr>
          <a:xfrm rot="2700000">
            <a:off x="2789974" y="2507935"/>
            <a:ext cx="158400" cy="38222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2" name="Retângulo 81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  <p:graphicFrame>
        <p:nvGraphicFramePr>
          <p:cNvPr id="111" name="Tabela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770153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16192"/>
                <a:gridCol w="287808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6186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o 83"/>
          <p:cNvGrpSpPr/>
          <p:nvPr/>
        </p:nvGrpSpPr>
        <p:grpSpPr>
          <a:xfrm rot="2700000">
            <a:off x="3120219" y="1664432"/>
            <a:ext cx="1260000" cy="72094"/>
            <a:chOff x="1580679" y="1233669"/>
            <a:chExt cx="1260000" cy="72094"/>
          </a:xfrm>
          <a:noFill/>
        </p:grpSpPr>
        <p:sp>
          <p:nvSpPr>
            <p:cNvPr id="85" name="Retângulo 84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3" name="Grupo 92"/>
          <p:cNvGrpSpPr/>
          <p:nvPr/>
        </p:nvGrpSpPr>
        <p:grpSpPr>
          <a:xfrm rot="2700000">
            <a:off x="1032774" y="375187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4" name="Retângulo 93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2" name="Grupo 101"/>
          <p:cNvGrpSpPr/>
          <p:nvPr/>
        </p:nvGrpSpPr>
        <p:grpSpPr>
          <a:xfrm rot="2700000">
            <a:off x="1135083" y="1725967"/>
            <a:ext cx="3138066" cy="2036468"/>
            <a:chOff x="639963" y="1729215"/>
            <a:chExt cx="3138066" cy="2036468"/>
          </a:xfrm>
        </p:grpSpPr>
        <p:cxnSp>
          <p:nvCxnSpPr>
            <p:cNvPr id="103" name="Conector de seta reta 102"/>
            <p:cNvCxnSpPr>
              <a:stCxn id="94" idx="0"/>
              <a:endCxn id="85" idx="2"/>
            </p:cNvCxnSpPr>
            <p:nvPr/>
          </p:nvCxnSpPr>
          <p:spPr>
            <a:xfrm rot="18900000" flipV="1">
              <a:off x="639963" y="1729215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de seta reta 103"/>
            <p:cNvCxnSpPr>
              <a:stCxn id="95" idx="0"/>
              <a:endCxn id="86" idx="2"/>
            </p:cNvCxnSpPr>
            <p:nvPr/>
          </p:nvCxnSpPr>
          <p:spPr>
            <a:xfrm rot="18900000" flipV="1">
              <a:off x="797334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de seta reta 104"/>
            <p:cNvCxnSpPr>
              <a:stCxn id="98" idx="0"/>
              <a:endCxn id="89" idx="2"/>
            </p:cNvCxnSpPr>
            <p:nvPr/>
          </p:nvCxnSpPr>
          <p:spPr>
            <a:xfrm rot="18900000" flipV="1">
              <a:off x="1269447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de seta reta 105"/>
            <p:cNvCxnSpPr>
              <a:stCxn id="99" idx="0"/>
              <a:endCxn id="90" idx="2"/>
            </p:cNvCxnSpPr>
            <p:nvPr/>
          </p:nvCxnSpPr>
          <p:spPr>
            <a:xfrm rot="18900000" flipV="1">
              <a:off x="142681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de seta reta 106"/>
            <p:cNvCxnSpPr>
              <a:stCxn id="100" idx="0"/>
              <a:endCxn id="91" idx="2"/>
            </p:cNvCxnSpPr>
            <p:nvPr/>
          </p:nvCxnSpPr>
          <p:spPr>
            <a:xfrm rot="18900000" flipV="1">
              <a:off x="158418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de seta reta 107"/>
            <p:cNvCxnSpPr>
              <a:stCxn id="101" idx="0"/>
              <a:endCxn id="92" idx="2"/>
            </p:cNvCxnSpPr>
            <p:nvPr/>
          </p:nvCxnSpPr>
          <p:spPr>
            <a:xfrm rot="18900000" flipV="1">
              <a:off x="1741562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6" idx="0"/>
              <a:endCxn id="87" idx="2"/>
            </p:cNvCxnSpPr>
            <p:nvPr/>
          </p:nvCxnSpPr>
          <p:spPr>
            <a:xfrm rot="18900000" flipV="1">
              <a:off x="954705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de seta reta 109"/>
            <p:cNvCxnSpPr>
              <a:stCxn id="97" idx="0"/>
              <a:endCxn id="88" idx="2"/>
            </p:cNvCxnSpPr>
            <p:nvPr/>
          </p:nvCxnSpPr>
          <p:spPr>
            <a:xfrm rot="18900000" flipV="1">
              <a:off x="1112076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o 62"/>
          <p:cNvGrpSpPr/>
          <p:nvPr/>
        </p:nvGrpSpPr>
        <p:grpSpPr>
          <a:xfrm rot="2700000">
            <a:off x="3567651" y="1038614"/>
            <a:ext cx="1102629" cy="804857"/>
            <a:chOff x="4449331" y="3035240"/>
            <a:chExt cx="1102629" cy="804857"/>
          </a:xfrm>
          <a:solidFill>
            <a:schemeClr val="accent6">
              <a:lumMod val="75000"/>
            </a:schemeClr>
          </a:solidFill>
        </p:grpSpPr>
        <p:sp>
          <p:nvSpPr>
            <p:cNvPr id="65" name="Retângulo 64"/>
            <p:cNvSpPr/>
            <p:nvPr/>
          </p:nvSpPr>
          <p:spPr>
            <a:xfrm>
              <a:off x="4449331" y="3712806"/>
              <a:ext cx="158400" cy="12729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4606702" y="3035240"/>
              <a:ext cx="158400" cy="80485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4764074" y="3228877"/>
              <a:ext cx="158400" cy="6112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4921445" y="3268571"/>
              <a:ext cx="158400" cy="57152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5078816" y="3230561"/>
              <a:ext cx="158400" cy="60953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5236186" y="3341692"/>
              <a:ext cx="158400" cy="49840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5393560" y="3617835"/>
              <a:ext cx="158400" cy="22226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3" name="Retângulo 72"/>
          <p:cNvSpPr/>
          <p:nvPr/>
        </p:nvSpPr>
        <p:spPr>
          <a:xfrm rot="2700000">
            <a:off x="2345365" y="2296113"/>
            <a:ext cx="158400" cy="80485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Retângulo 73"/>
          <p:cNvSpPr/>
          <p:nvPr/>
        </p:nvSpPr>
        <p:spPr>
          <a:xfrm rot="2700000">
            <a:off x="2099596" y="2658109"/>
            <a:ext cx="158400" cy="127290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Retângulo 74"/>
          <p:cNvSpPr/>
          <p:nvPr/>
        </p:nvSpPr>
        <p:spPr>
          <a:xfrm rot="2700000">
            <a:off x="2280433" y="2847959"/>
            <a:ext cx="158400" cy="276143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Retângulo 75"/>
          <p:cNvSpPr/>
          <p:nvPr/>
        </p:nvSpPr>
        <p:spPr>
          <a:xfrm rot="2700000">
            <a:off x="2457791" y="2941146"/>
            <a:ext cx="158400" cy="180165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7" name="Retângulo 76"/>
          <p:cNvSpPr/>
          <p:nvPr/>
        </p:nvSpPr>
        <p:spPr>
          <a:xfrm rot="2700000">
            <a:off x="2830410" y="2576398"/>
            <a:ext cx="158400" cy="609535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Retângulo 77"/>
          <p:cNvSpPr/>
          <p:nvPr/>
        </p:nvSpPr>
        <p:spPr>
          <a:xfrm rot="2700000">
            <a:off x="3015506" y="2669423"/>
            <a:ext cx="158400" cy="498404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Retângulo 78"/>
          <p:cNvSpPr/>
          <p:nvPr/>
        </p:nvSpPr>
        <p:spPr>
          <a:xfrm rot="2700000">
            <a:off x="3160124" y="2885436"/>
            <a:ext cx="158400" cy="22226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Retângulo 79"/>
          <p:cNvSpPr/>
          <p:nvPr/>
        </p:nvSpPr>
        <p:spPr>
          <a:xfrm rot="2700000">
            <a:off x="2689412" y="2409513"/>
            <a:ext cx="158400" cy="33507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Retângulo 80"/>
          <p:cNvSpPr/>
          <p:nvPr/>
        </p:nvSpPr>
        <p:spPr>
          <a:xfrm rot="2700000">
            <a:off x="2789974" y="2507935"/>
            <a:ext cx="158400" cy="38222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2" name="Retângulo 81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  <p:graphicFrame>
        <p:nvGraphicFramePr>
          <p:cNvPr id="111" name="Tabela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120685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24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upo 81"/>
          <p:cNvGrpSpPr/>
          <p:nvPr/>
        </p:nvGrpSpPr>
        <p:grpSpPr>
          <a:xfrm rot="5400000">
            <a:off x="603525" y="270750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Retângulo 82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Retângulo 112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Retângulo 115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8" name="Grupo 117"/>
          <p:cNvGrpSpPr/>
          <p:nvPr/>
        </p:nvGrpSpPr>
        <p:grpSpPr>
          <a:xfrm rot="5400000">
            <a:off x="2158772" y="1303555"/>
            <a:ext cx="1101600" cy="2879999"/>
            <a:chOff x="1659847" y="1305795"/>
            <a:chExt cx="1101600" cy="2879999"/>
          </a:xfrm>
        </p:grpSpPr>
        <p:cxnSp>
          <p:nvCxnSpPr>
            <p:cNvPr id="119" name="Conector de seta reta 118"/>
            <p:cNvCxnSpPr>
              <a:stCxn id="83" idx="0"/>
              <a:endCxn id="130" idx="2"/>
            </p:cNvCxnSpPr>
            <p:nvPr/>
          </p:nvCxnSpPr>
          <p:spPr>
            <a:xfrm rot="16200000">
              <a:off x="2198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de seta reta 119"/>
            <p:cNvCxnSpPr>
              <a:stCxn id="111" idx="0"/>
              <a:endCxn id="131" idx="2"/>
            </p:cNvCxnSpPr>
            <p:nvPr/>
          </p:nvCxnSpPr>
          <p:spPr>
            <a:xfrm rot="16200000">
              <a:off x="377218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de seta reta 120"/>
            <p:cNvCxnSpPr>
              <a:stCxn id="114" idx="0"/>
              <a:endCxn id="134" idx="2"/>
            </p:cNvCxnSpPr>
            <p:nvPr/>
          </p:nvCxnSpPr>
          <p:spPr>
            <a:xfrm rot="16200000">
              <a:off x="849331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de seta reta 121"/>
            <p:cNvCxnSpPr>
              <a:stCxn id="115" idx="0"/>
              <a:endCxn id="135" idx="2"/>
            </p:cNvCxnSpPr>
            <p:nvPr/>
          </p:nvCxnSpPr>
          <p:spPr>
            <a:xfrm rot="16200000">
              <a:off x="1006702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de seta reta 122"/>
            <p:cNvCxnSpPr>
              <a:stCxn id="116" idx="0"/>
              <a:endCxn id="136" idx="2"/>
            </p:cNvCxnSpPr>
            <p:nvPr/>
          </p:nvCxnSpPr>
          <p:spPr>
            <a:xfrm rot="16200000">
              <a:off x="1164073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de seta reta 123"/>
            <p:cNvCxnSpPr>
              <a:stCxn id="117" idx="0"/>
              <a:endCxn id="137" idx="2"/>
            </p:cNvCxnSpPr>
            <p:nvPr/>
          </p:nvCxnSpPr>
          <p:spPr>
            <a:xfrm rot="16200000">
              <a:off x="13214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112" idx="0"/>
              <a:endCxn id="132" idx="2"/>
            </p:cNvCxnSpPr>
            <p:nvPr/>
          </p:nvCxnSpPr>
          <p:spPr>
            <a:xfrm rot="16200000">
              <a:off x="534589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de seta reta 125"/>
            <p:cNvCxnSpPr>
              <a:stCxn id="113" idx="0"/>
              <a:endCxn id="133" idx="2"/>
            </p:cNvCxnSpPr>
            <p:nvPr/>
          </p:nvCxnSpPr>
          <p:spPr>
            <a:xfrm rot="16200000">
              <a:off x="691960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upo 126"/>
          <p:cNvGrpSpPr/>
          <p:nvPr/>
        </p:nvGrpSpPr>
        <p:grpSpPr>
          <a:xfrm>
            <a:off x="4149571" y="2113554"/>
            <a:ext cx="72094" cy="1260000"/>
            <a:chOff x="3652887" y="2113554"/>
            <a:chExt cx="72094" cy="1260000"/>
          </a:xfrm>
          <a:noFill/>
        </p:grpSpPr>
        <p:sp>
          <p:nvSpPr>
            <p:cNvPr id="128" name="Retângulo 127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9" name="Grupo 128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30" name="Retângulo 12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1" name="Retângulo 13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3" name="Retângulo 13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4" name="Retângulo 13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6" name="Retângulo 13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7" name="Retângulo 13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63" name="Retângulo 62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  <p:graphicFrame>
        <p:nvGraphicFramePr>
          <p:cNvPr id="65" name="Tabela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170802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686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upo 81"/>
          <p:cNvGrpSpPr/>
          <p:nvPr/>
        </p:nvGrpSpPr>
        <p:grpSpPr>
          <a:xfrm rot="5400000">
            <a:off x="603525" y="270750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Retângulo 82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Retângulo 112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Retângulo 115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8" name="Grupo 117"/>
          <p:cNvGrpSpPr/>
          <p:nvPr/>
        </p:nvGrpSpPr>
        <p:grpSpPr>
          <a:xfrm rot="5400000">
            <a:off x="2158772" y="1303555"/>
            <a:ext cx="1101600" cy="2879999"/>
            <a:chOff x="1659847" y="1305795"/>
            <a:chExt cx="1101600" cy="2879999"/>
          </a:xfrm>
        </p:grpSpPr>
        <p:cxnSp>
          <p:nvCxnSpPr>
            <p:cNvPr id="119" name="Conector de seta reta 118"/>
            <p:cNvCxnSpPr>
              <a:stCxn id="83" idx="0"/>
              <a:endCxn id="130" idx="2"/>
            </p:cNvCxnSpPr>
            <p:nvPr/>
          </p:nvCxnSpPr>
          <p:spPr>
            <a:xfrm rot="16200000">
              <a:off x="2198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de seta reta 119"/>
            <p:cNvCxnSpPr>
              <a:stCxn id="111" idx="0"/>
              <a:endCxn id="131" idx="2"/>
            </p:cNvCxnSpPr>
            <p:nvPr/>
          </p:nvCxnSpPr>
          <p:spPr>
            <a:xfrm rot="16200000">
              <a:off x="377218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de seta reta 120"/>
            <p:cNvCxnSpPr>
              <a:stCxn id="114" idx="0"/>
              <a:endCxn id="134" idx="2"/>
            </p:cNvCxnSpPr>
            <p:nvPr/>
          </p:nvCxnSpPr>
          <p:spPr>
            <a:xfrm rot="16200000">
              <a:off x="849331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de seta reta 121"/>
            <p:cNvCxnSpPr>
              <a:stCxn id="115" idx="0"/>
              <a:endCxn id="135" idx="2"/>
            </p:cNvCxnSpPr>
            <p:nvPr/>
          </p:nvCxnSpPr>
          <p:spPr>
            <a:xfrm rot="16200000">
              <a:off x="1006702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de seta reta 122"/>
            <p:cNvCxnSpPr>
              <a:stCxn id="116" idx="0"/>
              <a:endCxn id="136" idx="2"/>
            </p:cNvCxnSpPr>
            <p:nvPr/>
          </p:nvCxnSpPr>
          <p:spPr>
            <a:xfrm rot="16200000">
              <a:off x="1164073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de seta reta 123"/>
            <p:cNvCxnSpPr>
              <a:stCxn id="117" idx="0"/>
              <a:endCxn id="137" idx="2"/>
            </p:cNvCxnSpPr>
            <p:nvPr/>
          </p:nvCxnSpPr>
          <p:spPr>
            <a:xfrm rot="16200000">
              <a:off x="13214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112" idx="0"/>
              <a:endCxn id="132" idx="2"/>
            </p:cNvCxnSpPr>
            <p:nvPr/>
          </p:nvCxnSpPr>
          <p:spPr>
            <a:xfrm rot="16200000">
              <a:off x="534589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de seta reta 125"/>
            <p:cNvCxnSpPr>
              <a:stCxn id="113" idx="0"/>
              <a:endCxn id="133" idx="2"/>
            </p:cNvCxnSpPr>
            <p:nvPr/>
          </p:nvCxnSpPr>
          <p:spPr>
            <a:xfrm rot="16200000">
              <a:off x="691960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upo 126"/>
          <p:cNvGrpSpPr/>
          <p:nvPr/>
        </p:nvGrpSpPr>
        <p:grpSpPr>
          <a:xfrm>
            <a:off x="4149571" y="2113554"/>
            <a:ext cx="72094" cy="1260000"/>
            <a:chOff x="3652887" y="2113554"/>
            <a:chExt cx="72094" cy="1260000"/>
          </a:xfrm>
          <a:noFill/>
        </p:grpSpPr>
        <p:sp>
          <p:nvSpPr>
            <p:cNvPr id="128" name="Retângulo 127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9" name="Grupo 128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30" name="Retângulo 12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1" name="Retângulo 13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3" name="Retângulo 13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4" name="Retângulo 13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6" name="Retângulo 13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7" name="Retângulo 13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20697" y="2432712"/>
            <a:ext cx="1183481" cy="630515"/>
            <a:chOff x="1624013" y="2432712"/>
            <a:chExt cx="1183481" cy="630515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5400000">
              <a:off x="2137743" y="2278549"/>
              <a:ext cx="158400" cy="46672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5400000">
              <a:off x="2134173" y="2198987"/>
              <a:ext cx="158400" cy="94059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5400000">
              <a:off x="1703166" y="2668303"/>
              <a:ext cx="158400" cy="3167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5400000">
              <a:off x="2134171" y="2406574"/>
              <a:ext cx="158400" cy="11549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5400000">
              <a:off x="2437781" y="2536143"/>
              <a:ext cx="158400" cy="58102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0" name="Grupo 69"/>
          <p:cNvGrpSpPr/>
          <p:nvPr/>
        </p:nvGrpSpPr>
        <p:grpSpPr>
          <a:xfrm>
            <a:off x="4221665" y="2428297"/>
            <a:ext cx="1154906" cy="630515"/>
            <a:chOff x="4283968" y="2433227"/>
            <a:chExt cx="1154906" cy="630515"/>
          </a:xfrm>
          <a:solidFill>
            <a:schemeClr val="accent6">
              <a:lumMod val="75000"/>
            </a:schemeClr>
          </a:solidFill>
        </p:grpSpPr>
        <p:sp>
          <p:nvSpPr>
            <p:cNvPr id="71" name="Retângulo 70"/>
            <p:cNvSpPr/>
            <p:nvPr/>
          </p:nvSpPr>
          <p:spPr>
            <a:xfrm rot="5400000">
              <a:off x="4653634" y="2378305"/>
              <a:ext cx="158400" cy="8977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5400000">
              <a:off x="4438131" y="2279064"/>
              <a:ext cx="158400" cy="46672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5400000">
              <a:off x="4675066" y="2199502"/>
              <a:ext cx="158400" cy="94059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 rot="5400000">
              <a:off x="4782221" y="2407089"/>
              <a:ext cx="158400" cy="11549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5" name="Retângulo 74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  <p:graphicFrame>
        <p:nvGraphicFramePr>
          <p:cNvPr id="77" name="Tabela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1050563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840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upo 81"/>
          <p:cNvGrpSpPr/>
          <p:nvPr/>
        </p:nvGrpSpPr>
        <p:grpSpPr>
          <a:xfrm rot="5400000">
            <a:off x="603525" y="270750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Retângulo 82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Retângulo 112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Retângulo 115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8" name="Grupo 117"/>
          <p:cNvGrpSpPr/>
          <p:nvPr/>
        </p:nvGrpSpPr>
        <p:grpSpPr>
          <a:xfrm rot="5400000">
            <a:off x="2158772" y="1303555"/>
            <a:ext cx="1101600" cy="2879999"/>
            <a:chOff x="1659847" y="1305795"/>
            <a:chExt cx="1101600" cy="2879999"/>
          </a:xfrm>
        </p:grpSpPr>
        <p:cxnSp>
          <p:nvCxnSpPr>
            <p:cNvPr id="119" name="Conector de seta reta 118"/>
            <p:cNvCxnSpPr>
              <a:stCxn id="83" idx="0"/>
              <a:endCxn id="130" idx="2"/>
            </p:cNvCxnSpPr>
            <p:nvPr/>
          </p:nvCxnSpPr>
          <p:spPr>
            <a:xfrm rot="16200000">
              <a:off x="2198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de seta reta 119"/>
            <p:cNvCxnSpPr>
              <a:stCxn id="111" idx="0"/>
              <a:endCxn id="131" idx="2"/>
            </p:cNvCxnSpPr>
            <p:nvPr/>
          </p:nvCxnSpPr>
          <p:spPr>
            <a:xfrm rot="16200000">
              <a:off x="377218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de seta reta 120"/>
            <p:cNvCxnSpPr>
              <a:stCxn id="114" idx="0"/>
              <a:endCxn id="134" idx="2"/>
            </p:cNvCxnSpPr>
            <p:nvPr/>
          </p:nvCxnSpPr>
          <p:spPr>
            <a:xfrm rot="16200000">
              <a:off x="849331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de seta reta 121"/>
            <p:cNvCxnSpPr>
              <a:stCxn id="115" idx="0"/>
              <a:endCxn id="135" idx="2"/>
            </p:cNvCxnSpPr>
            <p:nvPr/>
          </p:nvCxnSpPr>
          <p:spPr>
            <a:xfrm rot="16200000">
              <a:off x="1006702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de seta reta 122"/>
            <p:cNvCxnSpPr>
              <a:stCxn id="116" idx="0"/>
              <a:endCxn id="136" idx="2"/>
            </p:cNvCxnSpPr>
            <p:nvPr/>
          </p:nvCxnSpPr>
          <p:spPr>
            <a:xfrm rot="16200000">
              <a:off x="1164073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de seta reta 123"/>
            <p:cNvCxnSpPr>
              <a:stCxn id="117" idx="0"/>
              <a:endCxn id="137" idx="2"/>
            </p:cNvCxnSpPr>
            <p:nvPr/>
          </p:nvCxnSpPr>
          <p:spPr>
            <a:xfrm rot="16200000">
              <a:off x="13214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112" idx="0"/>
              <a:endCxn id="132" idx="2"/>
            </p:cNvCxnSpPr>
            <p:nvPr/>
          </p:nvCxnSpPr>
          <p:spPr>
            <a:xfrm rot="16200000">
              <a:off x="534589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de seta reta 125"/>
            <p:cNvCxnSpPr>
              <a:stCxn id="113" idx="0"/>
              <a:endCxn id="133" idx="2"/>
            </p:cNvCxnSpPr>
            <p:nvPr/>
          </p:nvCxnSpPr>
          <p:spPr>
            <a:xfrm rot="16200000">
              <a:off x="691960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upo 126"/>
          <p:cNvGrpSpPr/>
          <p:nvPr/>
        </p:nvGrpSpPr>
        <p:grpSpPr>
          <a:xfrm>
            <a:off x="4149571" y="2113554"/>
            <a:ext cx="72094" cy="1260000"/>
            <a:chOff x="3652887" y="2113554"/>
            <a:chExt cx="72094" cy="1260000"/>
          </a:xfrm>
          <a:noFill/>
        </p:grpSpPr>
        <p:sp>
          <p:nvSpPr>
            <p:cNvPr id="128" name="Retângulo 127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9" name="Grupo 128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30" name="Retângulo 12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1" name="Retângulo 13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3" name="Retângulo 13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4" name="Retângulo 13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6" name="Retângulo 13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7" name="Retângulo 13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20697" y="2432712"/>
            <a:ext cx="1183481" cy="630515"/>
            <a:chOff x="1624013" y="2432712"/>
            <a:chExt cx="1183481" cy="630515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5400000">
              <a:off x="2137743" y="2278549"/>
              <a:ext cx="158400" cy="46672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5400000">
              <a:off x="2134173" y="2198987"/>
              <a:ext cx="158400" cy="94059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5400000">
              <a:off x="1703166" y="2668303"/>
              <a:ext cx="158400" cy="3167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5400000">
              <a:off x="2134171" y="2406574"/>
              <a:ext cx="158400" cy="11549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5400000">
              <a:off x="2437781" y="2536143"/>
              <a:ext cx="158400" cy="58102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0" name="Grupo 69"/>
          <p:cNvGrpSpPr/>
          <p:nvPr/>
        </p:nvGrpSpPr>
        <p:grpSpPr>
          <a:xfrm>
            <a:off x="4221665" y="2428297"/>
            <a:ext cx="1154906" cy="630515"/>
            <a:chOff x="4283968" y="2433227"/>
            <a:chExt cx="1154906" cy="630515"/>
          </a:xfrm>
          <a:solidFill>
            <a:schemeClr val="accent6">
              <a:lumMod val="75000"/>
            </a:schemeClr>
          </a:solidFill>
        </p:grpSpPr>
        <p:sp>
          <p:nvSpPr>
            <p:cNvPr id="71" name="Retângulo 70"/>
            <p:cNvSpPr/>
            <p:nvPr/>
          </p:nvSpPr>
          <p:spPr>
            <a:xfrm rot="5400000">
              <a:off x="4653634" y="2378305"/>
              <a:ext cx="158400" cy="8977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5400000">
              <a:off x="4438131" y="2279064"/>
              <a:ext cx="158400" cy="46672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5400000">
              <a:off x="4675066" y="2199502"/>
              <a:ext cx="158400" cy="94059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 rot="5400000">
              <a:off x="4782221" y="2407089"/>
              <a:ext cx="158400" cy="11549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5" name="Retângulo 74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  <p:graphicFrame>
        <p:nvGraphicFramePr>
          <p:cNvPr id="77" name="Tabela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883998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010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/>
          <p:cNvGrpSpPr/>
          <p:nvPr/>
        </p:nvGrpSpPr>
        <p:grpSpPr>
          <a:xfrm rot="8100000">
            <a:off x="1035987" y="1664432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6" name="Grupo 85"/>
          <p:cNvGrpSpPr/>
          <p:nvPr/>
        </p:nvGrpSpPr>
        <p:grpSpPr>
          <a:xfrm rot="8100000">
            <a:off x="1140677" y="1725968"/>
            <a:ext cx="3138065" cy="2036468"/>
            <a:chOff x="641642" y="1727527"/>
            <a:chExt cx="3138065" cy="2036468"/>
          </a:xfrm>
        </p:grpSpPr>
        <p:cxnSp>
          <p:nvCxnSpPr>
            <p:cNvPr id="87" name="Conector de seta reta 86"/>
            <p:cNvCxnSpPr>
              <a:stCxn id="76" idx="0"/>
              <a:endCxn id="98" idx="2"/>
            </p:cNvCxnSpPr>
            <p:nvPr/>
          </p:nvCxnSpPr>
          <p:spPr>
            <a:xfrm rot="13500000">
              <a:off x="641642" y="1727527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de seta reta 87"/>
            <p:cNvCxnSpPr>
              <a:stCxn id="77" idx="0"/>
              <a:endCxn id="99" idx="2"/>
            </p:cNvCxnSpPr>
            <p:nvPr/>
          </p:nvCxnSpPr>
          <p:spPr>
            <a:xfrm rot="13500000">
              <a:off x="799012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/>
            <p:cNvCxnSpPr>
              <a:stCxn id="80" idx="0"/>
              <a:endCxn id="102" idx="2"/>
            </p:cNvCxnSpPr>
            <p:nvPr/>
          </p:nvCxnSpPr>
          <p:spPr>
            <a:xfrm rot="13500000">
              <a:off x="1271125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/>
            <p:cNvCxnSpPr>
              <a:stCxn id="81" idx="0"/>
              <a:endCxn id="103" idx="2"/>
            </p:cNvCxnSpPr>
            <p:nvPr/>
          </p:nvCxnSpPr>
          <p:spPr>
            <a:xfrm rot="13500000">
              <a:off x="1428496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/>
            <p:cNvCxnSpPr>
              <a:stCxn id="84" idx="0"/>
              <a:endCxn id="104" idx="2"/>
            </p:cNvCxnSpPr>
            <p:nvPr/>
          </p:nvCxnSpPr>
          <p:spPr>
            <a:xfrm rot="13500000">
              <a:off x="1585867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/>
            <p:cNvCxnSpPr>
              <a:stCxn id="85" idx="0"/>
              <a:endCxn id="105" idx="2"/>
            </p:cNvCxnSpPr>
            <p:nvPr/>
          </p:nvCxnSpPr>
          <p:spPr>
            <a:xfrm rot="13500000">
              <a:off x="1743240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/>
            <p:cNvCxnSpPr>
              <a:stCxn id="78" idx="0"/>
              <a:endCxn id="100" idx="2"/>
            </p:cNvCxnSpPr>
            <p:nvPr/>
          </p:nvCxnSpPr>
          <p:spPr>
            <a:xfrm rot="13500000">
              <a:off x="956383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/>
            <p:cNvCxnSpPr>
              <a:stCxn id="79" idx="0"/>
              <a:endCxn id="101" idx="2"/>
            </p:cNvCxnSpPr>
            <p:nvPr/>
          </p:nvCxnSpPr>
          <p:spPr>
            <a:xfrm rot="13500000">
              <a:off x="1113754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o 94"/>
          <p:cNvGrpSpPr/>
          <p:nvPr/>
        </p:nvGrpSpPr>
        <p:grpSpPr>
          <a:xfrm>
            <a:off x="3123432" y="3751877"/>
            <a:ext cx="1260000" cy="72094"/>
            <a:chOff x="2628171" y="3751877"/>
            <a:chExt cx="1260000" cy="72094"/>
          </a:xfrm>
          <a:noFill/>
        </p:grpSpPr>
        <p:sp>
          <p:nvSpPr>
            <p:cNvPr id="96" name="Retângulo 9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7" name="Grupo 9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98" name="Retângulo 9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9" name="Retângulo 9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0" name="Retângulo 9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1" name="Retângulo 10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2" name="Retângulo 10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4" name="Retângulo 10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5" name="Retângulo 10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63" name="Retângulo 62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  <p:graphicFrame>
        <p:nvGraphicFramePr>
          <p:cNvPr id="66" name="Tabela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101016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15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/>
          <p:cNvGrpSpPr/>
          <p:nvPr/>
        </p:nvGrpSpPr>
        <p:grpSpPr>
          <a:xfrm rot="8100000">
            <a:off x="1035987" y="1664432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6" name="Grupo 85"/>
          <p:cNvGrpSpPr/>
          <p:nvPr/>
        </p:nvGrpSpPr>
        <p:grpSpPr>
          <a:xfrm rot="8100000">
            <a:off x="1140677" y="1725968"/>
            <a:ext cx="3138065" cy="2036468"/>
            <a:chOff x="641642" y="1727527"/>
            <a:chExt cx="3138065" cy="2036468"/>
          </a:xfrm>
        </p:grpSpPr>
        <p:cxnSp>
          <p:nvCxnSpPr>
            <p:cNvPr id="87" name="Conector de seta reta 86"/>
            <p:cNvCxnSpPr>
              <a:stCxn id="76" idx="0"/>
              <a:endCxn id="98" idx="2"/>
            </p:cNvCxnSpPr>
            <p:nvPr/>
          </p:nvCxnSpPr>
          <p:spPr>
            <a:xfrm rot="13500000">
              <a:off x="641642" y="1727527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de seta reta 87"/>
            <p:cNvCxnSpPr>
              <a:stCxn id="77" idx="0"/>
              <a:endCxn id="99" idx="2"/>
            </p:cNvCxnSpPr>
            <p:nvPr/>
          </p:nvCxnSpPr>
          <p:spPr>
            <a:xfrm rot="13500000">
              <a:off x="799012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/>
            <p:cNvCxnSpPr>
              <a:stCxn id="80" idx="0"/>
              <a:endCxn id="102" idx="2"/>
            </p:cNvCxnSpPr>
            <p:nvPr/>
          </p:nvCxnSpPr>
          <p:spPr>
            <a:xfrm rot="13500000">
              <a:off x="1271125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/>
            <p:cNvCxnSpPr>
              <a:stCxn id="81" idx="0"/>
              <a:endCxn id="103" idx="2"/>
            </p:cNvCxnSpPr>
            <p:nvPr/>
          </p:nvCxnSpPr>
          <p:spPr>
            <a:xfrm rot="13500000">
              <a:off x="1428496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/>
            <p:cNvCxnSpPr>
              <a:stCxn id="84" idx="0"/>
              <a:endCxn id="104" idx="2"/>
            </p:cNvCxnSpPr>
            <p:nvPr/>
          </p:nvCxnSpPr>
          <p:spPr>
            <a:xfrm rot="13500000">
              <a:off x="1585867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/>
            <p:cNvCxnSpPr>
              <a:stCxn id="85" idx="0"/>
              <a:endCxn id="105" idx="2"/>
            </p:cNvCxnSpPr>
            <p:nvPr/>
          </p:nvCxnSpPr>
          <p:spPr>
            <a:xfrm rot="13500000">
              <a:off x="1743240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/>
            <p:cNvCxnSpPr>
              <a:stCxn id="78" idx="0"/>
              <a:endCxn id="100" idx="2"/>
            </p:cNvCxnSpPr>
            <p:nvPr/>
          </p:nvCxnSpPr>
          <p:spPr>
            <a:xfrm rot="13500000">
              <a:off x="956383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/>
            <p:cNvCxnSpPr>
              <a:stCxn id="79" idx="0"/>
              <a:endCxn id="101" idx="2"/>
            </p:cNvCxnSpPr>
            <p:nvPr/>
          </p:nvCxnSpPr>
          <p:spPr>
            <a:xfrm rot="13500000">
              <a:off x="1113754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o 94"/>
          <p:cNvGrpSpPr/>
          <p:nvPr/>
        </p:nvGrpSpPr>
        <p:grpSpPr>
          <a:xfrm>
            <a:off x="3123432" y="3751877"/>
            <a:ext cx="1260000" cy="72094"/>
            <a:chOff x="2628171" y="3751877"/>
            <a:chExt cx="1260000" cy="72094"/>
          </a:xfrm>
          <a:noFill/>
        </p:grpSpPr>
        <p:sp>
          <p:nvSpPr>
            <p:cNvPr id="96" name="Retângulo 9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7" name="Grupo 9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98" name="Retângulo 9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9" name="Retângulo 9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0" name="Retângulo 9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1" name="Retângulo 10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2" name="Retângulo 10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4" name="Retângulo 10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5" name="Retângulo 10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10668" y="2296593"/>
            <a:ext cx="1213619" cy="919887"/>
            <a:chOff x="1615407" y="2296593"/>
            <a:chExt cx="1213619" cy="919887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8100000">
              <a:off x="2670626" y="2651974"/>
              <a:ext cx="158400" cy="15491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8100000">
              <a:off x="2417664" y="2296593"/>
              <a:ext cx="158400" cy="8048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8100000">
              <a:off x="2268879" y="2329118"/>
              <a:ext cx="158400" cy="8873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8100000">
              <a:off x="1898043" y="2549592"/>
              <a:ext cx="158400" cy="14985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8100000">
              <a:off x="1784981" y="2638035"/>
              <a:ext cx="158400" cy="1919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 rot="8100000">
              <a:off x="1743951" y="2678121"/>
              <a:ext cx="158400" cy="47483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 rot="8100000">
              <a:off x="1615407" y="2924522"/>
              <a:ext cx="158400" cy="1700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8100000">
              <a:off x="2248684" y="2820250"/>
              <a:ext cx="158400" cy="30981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8100000">
              <a:off x="2070136" y="2927399"/>
              <a:ext cx="158400" cy="18353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4" name="Grupo 73"/>
          <p:cNvGrpSpPr/>
          <p:nvPr/>
        </p:nvGrpSpPr>
        <p:grpSpPr>
          <a:xfrm rot="2700000">
            <a:off x="3594957" y="3636957"/>
            <a:ext cx="887362" cy="1102630"/>
            <a:chOff x="4627626" y="2227575"/>
            <a:chExt cx="887362" cy="1102630"/>
          </a:xfrm>
          <a:solidFill>
            <a:schemeClr val="accent6">
              <a:lumMod val="75000"/>
            </a:schemeClr>
          </a:solidFill>
        </p:grpSpPr>
        <p:sp>
          <p:nvSpPr>
            <p:cNvPr id="82" name="Retângulo 81"/>
            <p:cNvSpPr/>
            <p:nvPr/>
          </p:nvSpPr>
          <p:spPr>
            <a:xfrm rot="5400000">
              <a:off x="4625881" y="2229320"/>
              <a:ext cx="158400" cy="15491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 rot="5400000">
              <a:off x="4950854" y="2061717"/>
              <a:ext cx="158400" cy="8048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Retângulo 105"/>
            <p:cNvSpPr/>
            <p:nvPr/>
          </p:nvSpPr>
          <p:spPr>
            <a:xfrm rot="5400000">
              <a:off x="4992107" y="2177840"/>
              <a:ext cx="158400" cy="8873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Retângulo 106"/>
            <p:cNvSpPr/>
            <p:nvPr/>
          </p:nvSpPr>
          <p:spPr>
            <a:xfrm rot="5400000">
              <a:off x="4777500" y="2549819"/>
              <a:ext cx="158400" cy="45814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Retângulo 107"/>
            <p:cNvSpPr/>
            <p:nvPr/>
          </p:nvSpPr>
          <p:spPr>
            <a:xfrm rot="5400000">
              <a:off x="4736170" y="2748518"/>
              <a:ext cx="158400" cy="3754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Retângulo 108"/>
            <p:cNvSpPr/>
            <p:nvPr/>
          </p:nvSpPr>
          <p:spPr>
            <a:xfrm rot="5400000">
              <a:off x="4785842" y="2856216"/>
              <a:ext cx="158400" cy="4748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Retângulo 109"/>
            <p:cNvSpPr/>
            <p:nvPr/>
          </p:nvSpPr>
          <p:spPr>
            <a:xfrm rot="5400000">
              <a:off x="4633457" y="3165974"/>
              <a:ext cx="158400" cy="1700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12" name="Retângulo 111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  <p:graphicFrame>
        <p:nvGraphicFramePr>
          <p:cNvPr id="113" name="Tabela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073397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028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Bartlane</a:t>
            </a:r>
            <a:r>
              <a:rPr lang="pt-BR" dirty="0"/>
              <a:t> system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958" y="584007"/>
            <a:ext cx="3194084" cy="432000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6169042" y="4473300"/>
            <a:ext cx="319408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100" i="1" dirty="0" smtClean="0">
                <a:solidFill>
                  <a:schemeClr val="bg1"/>
                </a:solidFill>
              </a:rPr>
              <a:t>Infográfico publicado originalmente na edição de abril de 1926 da revista Science </a:t>
            </a:r>
            <a:r>
              <a:rPr lang="pt-BR" sz="1100" i="1" dirty="0" err="1" smtClean="0">
                <a:solidFill>
                  <a:schemeClr val="bg1"/>
                </a:solidFill>
              </a:rPr>
              <a:t>and</a:t>
            </a:r>
            <a:r>
              <a:rPr lang="pt-BR" sz="1100" i="1" dirty="0" smtClean="0">
                <a:solidFill>
                  <a:schemeClr val="bg1"/>
                </a:solidFill>
              </a:rPr>
              <a:t> </a:t>
            </a:r>
            <a:r>
              <a:rPr lang="pt-BR" sz="1100" i="1" dirty="0" err="1" smtClean="0">
                <a:solidFill>
                  <a:schemeClr val="bg1"/>
                </a:solidFill>
              </a:rPr>
              <a:t>Invention</a:t>
            </a:r>
            <a:r>
              <a:rPr lang="pt-BR" sz="1100" i="1" dirty="0" smtClean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699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/>
          <p:cNvGrpSpPr/>
          <p:nvPr/>
        </p:nvGrpSpPr>
        <p:grpSpPr>
          <a:xfrm rot="8100000">
            <a:off x="1035987" y="1664432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6" name="Grupo 85"/>
          <p:cNvGrpSpPr/>
          <p:nvPr/>
        </p:nvGrpSpPr>
        <p:grpSpPr>
          <a:xfrm rot="8100000">
            <a:off x="1140677" y="1725968"/>
            <a:ext cx="3138065" cy="2036468"/>
            <a:chOff x="641642" y="1727527"/>
            <a:chExt cx="3138065" cy="2036468"/>
          </a:xfrm>
        </p:grpSpPr>
        <p:cxnSp>
          <p:nvCxnSpPr>
            <p:cNvPr id="87" name="Conector de seta reta 86"/>
            <p:cNvCxnSpPr>
              <a:stCxn id="76" idx="0"/>
              <a:endCxn id="98" idx="2"/>
            </p:cNvCxnSpPr>
            <p:nvPr/>
          </p:nvCxnSpPr>
          <p:spPr>
            <a:xfrm rot="13500000">
              <a:off x="641642" y="1727527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de seta reta 87"/>
            <p:cNvCxnSpPr>
              <a:stCxn id="77" idx="0"/>
              <a:endCxn id="99" idx="2"/>
            </p:cNvCxnSpPr>
            <p:nvPr/>
          </p:nvCxnSpPr>
          <p:spPr>
            <a:xfrm rot="13500000">
              <a:off x="799012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/>
            <p:cNvCxnSpPr>
              <a:stCxn id="80" idx="0"/>
              <a:endCxn id="102" idx="2"/>
            </p:cNvCxnSpPr>
            <p:nvPr/>
          </p:nvCxnSpPr>
          <p:spPr>
            <a:xfrm rot="13500000">
              <a:off x="1271125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/>
            <p:cNvCxnSpPr>
              <a:stCxn id="81" idx="0"/>
              <a:endCxn id="103" idx="2"/>
            </p:cNvCxnSpPr>
            <p:nvPr/>
          </p:nvCxnSpPr>
          <p:spPr>
            <a:xfrm rot="13500000">
              <a:off x="1428496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/>
            <p:cNvCxnSpPr>
              <a:stCxn id="84" idx="0"/>
              <a:endCxn id="104" idx="2"/>
            </p:cNvCxnSpPr>
            <p:nvPr/>
          </p:nvCxnSpPr>
          <p:spPr>
            <a:xfrm rot="13500000">
              <a:off x="1585867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/>
            <p:cNvCxnSpPr>
              <a:stCxn id="85" idx="0"/>
              <a:endCxn id="105" idx="2"/>
            </p:cNvCxnSpPr>
            <p:nvPr/>
          </p:nvCxnSpPr>
          <p:spPr>
            <a:xfrm rot="13500000">
              <a:off x="1743240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/>
            <p:cNvCxnSpPr>
              <a:stCxn id="78" idx="0"/>
              <a:endCxn id="100" idx="2"/>
            </p:cNvCxnSpPr>
            <p:nvPr/>
          </p:nvCxnSpPr>
          <p:spPr>
            <a:xfrm rot="13500000">
              <a:off x="956383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/>
            <p:cNvCxnSpPr>
              <a:stCxn id="79" idx="0"/>
              <a:endCxn id="101" idx="2"/>
            </p:cNvCxnSpPr>
            <p:nvPr/>
          </p:nvCxnSpPr>
          <p:spPr>
            <a:xfrm rot="13500000">
              <a:off x="1113754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o 94"/>
          <p:cNvGrpSpPr/>
          <p:nvPr/>
        </p:nvGrpSpPr>
        <p:grpSpPr>
          <a:xfrm>
            <a:off x="3123432" y="3751877"/>
            <a:ext cx="1260000" cy="72094"/>
            <a:chOff x="2628171" y="3751877"/>
            <a:chExt cx="1260000" cy="72094"/>
          </a:xfrm>
          <a:noFill/>
        </p:grpSpPr>
        <p:sp>
          <p:nvSpPr>
            <p:cNvPr id="96" name="Retângulo 9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7" name="Grupo 9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98" name="Retângulo 9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9" name="Retângulo 9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0" name="Retângulo 9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1" name="Retângulo 10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2" name="Retângulo 10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4" name="Retângulo 10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5" name="Retângulo 10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10668" y="2296593"/>
            <a:ext cx="1213619" cy="919887"/>
            <a:chOff x="1615407" y="2296593"/>
            <a:chExt cx="1213619" cy="919887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8100000">
              <a:off x="2670626" y="2651974"/>
              <a:ext cx="158400" cy="15491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8100000">
              <a:off x="2417664" y="2296593"/>
              <a:ext cx="158400" cy="8048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8100000">
              <a:off x="2268879" y="2329118"/>
              <a:ext cx="158400" cy="8873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8100000">
              <a:off x="1898043" y="2549592"/>
              <a:ext cx="158400" cy="14985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8100000">
              <a:off x="1784981" y="2638035"/>
              <a:ext cx="158400" cy="1919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 rot="8100000">
              <a:off x="1743951" y="2678121"/>
              <a:ext cx="158400" cy="47483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 rot="8100000">
              <a:off x="1615407" y="2924522"/>
              <a:ext cx="158400" cy="1700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8100000">
              <a:off x="2248684" y="2820250"/>
              <a:ext cx="158400" cy="30981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8100000">
              <a:off x="2070136" y="2927399"/>
              <a:ext cx="158400" cy="18353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4" name="Grupo 73"/>
          <p:cNvGrpSpPr/>
          <p:nvPr/>
        </p:nvGrpSpPr>
        <p:grpSpPr>
          <a:xfrm rot="2700000">
            <a:off x="3594957" y="3636957"/>
            <a:ext cx="887362" cy="1102630"/>
            <a:chOff x="4627626" y="2227575"/>
            <a:chExt cx="887362" cy="1102630"/>
          </a:xfrm>
          <a:solidFill>
            <a:schemeClr val="accent6">
              <a:lumMod val="75000"/>
            </a:schemeClr>
          </a:solidFill>
        </p:grpSpPr>
        <p:sp>
          <p:nvSpPr>
            <p:cNvPr id="82" name="Retângulo 81"/>
            <p:cNvSpPr/>
            <p:nvPr/>
          </p:nvSpPr>
          <p:spPr>
            <a:xfrm rot="5400000">
              <a:off x="4625881" y="2229320"/>
              <a:ext cx="158400" cy="15491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 rot="5400000">
              <a:off x="4950854" y="2061717"/>
              <a:ext cx="158400" cy="8048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Retângulo 105"/>
            <p:cNvSpPr/>
            <p:nvPr/>
          </p:nvSpPr>
          <p:spPr>
            <a:xfrm rot="5400000">
              <a:off x="4992107" y="2177840"/>
              <a:ext cx="158400" cy="8873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Retângulo 106"/>
            <p:cNvSpPr/>
            <p:nvPr/>
          </p:nvSpPr>
          <p:spPr>
            <a:xfrm rot="5400000">
              <a:off x="4777500" y="2549819"/>
              <a:ext cx="158400" cy="45814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Retângulo 107"/>
            <p:cNvSpPr/>
            <p:nvPr/>
          </p:nvSpPr>
          <p:spPr>
            <a:xfrm rot="5400000">
              <a:off x="4736170" y="2748518"/>
              <a:ext cx="158400" cy="3754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Retângulo 108"/>
            <p:cNvSpPr/>
            <p:nvPr/>
          </p:nvSpPr>
          <p:spPr>
            <a:xfrm rot="5400000">
              <a:off x="4785842" y="2856216"/>
              <a:ext cx="158400" cy="4748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Retângulo 109"/>
            <p:cNvSpPr/>
            <p:nvPr/>
          </p:nvSpPr>
          <p:spPr>
            <a:xfrm rot="5400000">
              <a:off x="4633457" y="3165974"/>
              <a:ext cx="158400" cy="1700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12" name="Retângulo 111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  <p:graphicFrame>
        <p:nvGraphicFramePr>
          <p:cNvPr id="113" name="Tabela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644300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69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565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2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6433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Computer </a:t>
            </a:r>
            <a:r>
              <a:rPr lang="pt-BR" dirty="0" err="1"/>
              <a:t>tomography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o 11"/>
          <p:cNvGrpSpPr/>
          <p:nvPr/>
        </p:nvGrpSpPr>
        <p:grpSpPr>
          <a:xfrm>
            <a:off x="3123432" y="3744591"/>
            <a:ext cx="1466521" cy="887362"/>
            <a:chOff x="3123432" y="3744591"/>
            <a:chExt cx="1466521" cy="887362"/>
          </a:xfrm>
        </p:grpSpPr>
        <p:grpSp>
          <p:nvGrpSpPr>
            <p:cNvPr id="164" name="Grupo 163"/>
            <p:cNvGrpSpPr/>
            <p:nvPr/>
          </p:nvGrpSpPr>
          <p:grpSpPr>
            <a:xfrm>
              <a:off x="3123432" y="3751877"/>
              <a:ext cx="1260000" cy="72094"/>
              <a:chOff x="2628171" y="3751877"/>
              <a:chExt cx="1260000" cy="72094"/>
            </a:xfrm>
            <a:noFill/>
          </p:grpSpPr>
          <p:sp>
            <p:nvSpPr>
              <p:cNvPr id="165" name="Retângulo 164"/>
              <p:cNvSpPr/>
              <p:nvPr/>
            </p:nvSpPr>
            <p:spPr>
              <a:xfrm rot="8100000">
                <a:off x="2628171" y="3751877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166" name="Grupo 165"/>
              <p:cNvGrpSpPr/>
              <p:nvPr/>
            </p:nvGrpSpPr>
            <p:grpSpPr>
              <a:xfrm rot="8100000">
                <a:off x="2628171" y="3751877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167" name="Retângulo 166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68" name="Retângulo 167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69" name="Retângulo 168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0" name="Retângulo 169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1" name="Retângulo 170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2" name="Retângulo 171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3" name="Retângulo 172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4" name="Retângulo 173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175" name="Grupo 174"/>
            <p:cNvGrpSpPr/>
            <p:nvPr/>
          </p:nvGrpSpPr>
          <p:grpSpPr>
            <a:xfrm rot="2700000">
              <a:off x="3594957" y="3636957"/>
              <a:ext cx="887362" cy="1102630"/>
              <a:chOff x="4627626" y="2227575"/>
              <a:chExt cx="887362" cy="110263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76" name="Retângulo 175"/>
              <p:cNvSpPr/>
              <p:nvPr/>
            </p:nvSpPr>
            <p:spPr>
              <a:xfrm rot="5400000">
                <a:off x="4625881" y="2229320"/>
                <a:ext cx="158400" cy="15491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7" name="Retângulo 176"/>
              <p:cNvSpPr/>
              <p:nvPr/>
            </p:nvSpPr>
            <p:spPr>
              <a:xfrm rot="5400000">
                <a:off x="4950854" y="2061717"/>
                <a:ext cx="158400" cy="80485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8" name="Retângulo 177"/>
              <p:cNvSpPr/>
              <p:nvPr/>
            </p:nvSpPr>
            <p:spPr>
              <a:xfrm rot="5400000">
                <a:off x="4992107" y="2177840"/>
                <a:ext cx="158400" cy="88736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9" name="Retângulo 178"/>
              <p:cNvSpPr/>
              <p:nvPr/>
            </p:nvSpPr>
            <p:spPr>
              <a:xfrm rot="5400000">
                <a:off x="4777500" y="2549819"/>
                <a:ext cx="158400" cy="458147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0" name="Retângulo 179"/>
              <p:cNvSpPr/>
              <p:nvPr/>
            </p:nvSpPr>
            <p:spPr>
              <a:xfrm rot="5400000">
                <a:off x="4736170" y="2748518"/>
                <a:ext cx="158400" cy="375487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1" name="Retângulo 180"/>
              <p:cNvSpPr/>
              <p:nvPr/>
            </p:nvSpPr>
            <p:spPr>
              <a:xfrm rot="5400000">
                <a:off x="4785842" y="2856216"/>
                <a:ext cx="158400" cy="474831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2" name="Retângulo 181"/>
              <p:cNvSpPr/>
              <p:nvPr/>
            </p:nvSpPr>
            <p:spPr>
              <a:xfrm rot="5400000">
                <a:off x="4633457" y="3165974"/>
                <a:ext cx="158400" cy="17006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13" name="Grupo 12"/>
          <p:cNvGrpSpPr/>
          <p:nvPr/>
        </p:nvGrpSpPr>
        <p:grpSpPr>
          <a:xfrm>
            <a:off x="4149571" y="2113554"/>
            <a:ext cx="1227000" cy="1260000"/>
            <a:chOff x="4149571" y="2113554"/>
            <a:chExt cx="1227000" cy="1260000"/>
          </a:xfrm>
        </p:grpSpPr>
        <p:grpSp>
          <p:nvGrpSpPr>
            <p:cNvPr id="183" name="Grupo 182"/>
            <p:cNvGrpSpPr/>
            <p:nvPr/>
          </p:nvGrpSpPr>
          <p:grpSpPr>
            <a:xfrm>
              <a:off x="4149571" y="2113554"/>
              <a:ext cx="72094" cy="1260000"/>
              <a:chOff x="3652887" y="2113554"/>
              <a:chExt cx="72094" cy="1260000"/>
            </a:xfrm>
            <a:noFill/>
          </p:grpSpPr>
          <p:sp>
            <p:nvSpPr>
              <p:cNvPr id="184" name="Retângulo 183"/>
              <p:cNvSpPr/>
              <p:nvPr/>
            </p:nvSpPr>
            <p:spPr>
              <a:xfrm rot="5400000">
                <a:off x="3058934" y="2707507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185" name="Grupo 184"/>
              <p:cNvGrpSpPr/>
              <p:nvPr/>
            </p:nvGrpSpPr>
            <p:grpSpPr>
              <a:xfrm rot="5400000">
                <a:off x="3058934" y="2707507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186" name="Retângulo 185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7" name="Retângulo 186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8" name="Retângulo 187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9" name="Retângulo 188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0" name="Retângulo 189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1" name="Retângulo 190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2" name="Retângulo 191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3" name="Retângulo 192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194" name="Grupo 193"/>
            <p:cNvGrpSpPr/>
            <p:nvPr/>
          </p:nvGrpSpPr>
          <p:grpSpPr>
            <a:xfrm>
              <a:off x="4221665" y="2428297"/>
              <a:ext cx="1154906" cy="630515"/>
              <a:chOff x="4283968" y="2433227"/>
              <a:chExt cx="1154906" cy="630515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95" name="Retângulo 194"/>
              <p:cNvSpPr/>
              <p:nvPr/>
            </p:nvSpPr>
            <p:spPr>
              <a:xfrm rot="5400000">
                <a:off x="4653634" y="2378305"/>
                <a:ext cx="158400" cy="89773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6" name="Retângulo 195"/>
              <p:cNvSpPr/>
              <p:nvPr/>
            </p:nvSpPr>
            <p:spPr>
              <a:xfrm rot="5400000">
                <a:off x="4438131" y="2279064"/>
                <a:ext cx="158400" cy="46672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7" name="Retângulo 196"/>
              <p:cNvSpPr/>
              <p:nvPr/>
            </p:nvSpPr>
            <p:spPr>
              <a:xfrm rot="5400000">
                <a:off x="4675066" y="2199502"/>
                <a:ext cx="158400" cy="94059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8" name="Retângulo 197"/>
              <p:cNvSpPr/>
              <p:nvPr/>
            </p:nvSpPr>
            <p:spPr>
              <a:xfrm rot="5400000">
                <a:off x="4782221" y="2407089"/>
                <a:ext cx="158400" cy="115490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14" name="Grupo 13"/>
          <p:cNvGrpSpPr/>
          <p:nvPr/>
        </p:nvGrpSpPr>
        <p:grpSpPr>
          <a:xfrm>
            <a:off x="3714172" y="889728"/>
            <a:ext cx="807222" cy="1440751"/>
            <a:chOff x="3714172" y="889728"/>
            <a:chExt cx="807222" cy="1440751"/>
          </a:xfrm>
        </p:grpSpPr>
        <p:grpSp>
          <p:nvGrpSpPr>
            <p:cNvPr id="199" name="Grupo 198"/>
            <p:cNvGrpSpPr/>
            <p:nvPr/>
          </p:nvGrpSpPr>
          <p:grpSpPr>
            <a:xfrm rot="2700000">
              <a:off x="3120219" y="1664432"/>
              <a:ext cx="1260000" cy="72094"/>
              <a:chOff x="1580679" y="1233669"/>
              <a:chExt cx="1260000" cy="72094"/>
            </a:xfrm>
            <a:noFill/>
          </p:grpSpPr>
          <p:sp>
            <p:nvSpPr>
              <p:cNvPr id="200" name="Retângulo 19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1" name="Retângulo 20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2" name="Retângulo 20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3" name="Retângulo 20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4" name="Retângulo 20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5" name="Retângulo 20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6" name="Retângulo 20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7" name="Retângulo 20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8" name="Grupo 207"/>
            <p:cNvGrpSpPr/>
            <p:nvPr/>
          </p:nvGrpSpPr>
          <p:grpSpPr>
            <a:xfrm rot="2700000">
              <a:off x="3567651" y="1038614"/>
              <a:ext cx="1102629" cy="804857"/>
              <a:chOff x="4449331" y="3035240"/>
              <a:chExt cx="1102629" cy="804857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209" name="Retângulo 208"/>
              <p:cNvSpPr/>
              <p:nvPr/>
            </p:nvSpPr>
            <p:spPr>
              <a:xfrm>
                <a:off x="4449331" y="3712806"/>
                <a:ext cx="158400" cy="12729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0" name="Retângulo 209"/>
              <p:cNvSpPr/>
              <p:nvPr/>
            </p:nvSpPr>
            <p:spPr>
              <a:xfrm>
                <a:off x="4606702" y="3035240"/>
                <a:ext cx="158400" cy="80485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1" name="Retângulo 210"/>
              <p:cNvSpPr/>
              <p:nvPr/>
            </p:nvSpPr>
            <p:spPr>
              <a:xfrm>
                <a:off x="4764074" y="3228877"/>
                <a:ext cx="158400" cy="61121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2" name="Retângulo 211"/>
              <p:cNvSpPr/>
              <p:nvPr/>
            </p:nvSpPr>
            <p:spPr>
              <a:xfrm>
                <a:off x="4921445" y="3268571"/>
                <a:ext cx="158400" cy="57152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3" name="Retângulo 212"/>
              <p:cNvSpPr/>
              <p:nvPr/>
            </p:nvSpPr>
            <p:spPr>
              <a:xfrm>
                <a:off x="5078816" y="3230561"/>
                <a:ext cx="158400" cy="60953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4" name="Retângulo 213"/>
              <p:cNvSpPr/>
              <p:nvPr/>
            </p:nvSpPr>
            <p:spPr>
              <a:xfrm>
                <a:off x="5236186" y="3341692"/>
                <a:ext cx="158400" cy="498404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5" name="Retângulo 214"/>
              <p:cNvSpPr/>
              <p:nvPr/>
            </p:nvSpPr>
            <p:spPr>
              <a:xfrm>
                <a:off x="5393560" y="3617835"/>
                <a:ext cx="158400" cy="222261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15" name="Grupo 14"/>
          <p:cNvGrpSpPr/>
          <p:nvPr/>
        </p:nvGrpSpPr>
        <p:grpSpPr>
          <a:xfrm>
            <a:off x="2075572" y="557109"/>
            <a:ext cx="1260004" cy="746898"/>
            <a:chOff x="2075572" y="557109"/>
            <a:chExt cx="1260004" cy="746898"/>
          </a:xfrm>
        </p:grpSpPr>
        <p:grpSp>
          <p:nvGrpSpPr>
            <p:cNvPr id="216" name="Grupo 215"/>
            <p:cNvGrpSpPr/>
            <p:nvPr/>
          </p:nvGrpSpPr>
          <p:grpSpPr>
            <a:xfrm>
              <a:off x="2075576" y="1231913"/>
              <a:ext cx="1260000" cy="72094"/>
              <a:chOff x="1580679" y="1233669"/>
              <a:chExt cx="1260000" cy="72094"/>
            </a:xfrm>
            <a:noFill/>
          </p:grpSpPr>
          <p:sp>
            <p:nvSpPr>
              <p:cNvPr id="217" name="Retângulo 216"/>
              <p:cNvSpPr/>
              <p:nvPr/>
            </p:nvSpPr>
            <p:spPr>
              <a:xfrm>
                <a:off x="1580679" y="1233669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218" name="Grupo 217"/>
              <p:cNvGrpSpPr/>
              <p:nvPr/>
            </p:nvGrpSpPr>
            <p:grpSpPr>
              <a:xfrm>
                <a:off x="1580679" y="1233669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219" name="Retângulo 218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0" name="Retângulo 219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1" name="Retângulo 220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2" name="Retângulo 221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3" name="Retângulo 222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4" name="Retângulo 223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5" name="Retângulo 224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6" name="Retângulo 225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227" name="Grupo 226"/>
            <p:cNvGrpSpPr/>
            <p:nvPr/>
          </p:nvGrpSpPr>
          <p:grpSpPr>
            <a:xfrm>
              <a:off x="2075572" y="557109"/>
              <a:ext cx="1260000" cy="676560"/>
              <a:chOff x="1581192" y="557109"/>
              <a:chExt cx="1260000" cy="67656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228" name="Retângulo 227"/>
              <p:cNvSpPr/>
              <p:nvPr/>
            </p:nvSpPr>
            <p:spPr>
              <a:xfrm>
                <a:off x="1895934" y="855052"/>
                <a:ext cx="158400" cy="378617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9" name="Retângulo 228"/>
              <p:cNvSpPr/>
              <p:nvPr/>
            </p:nvSpPr>
            <p:spPr>
              <a:xfrm>
                <a:off x="2053305" y="840475"/>
                <a:ext cx="158400" cy="393194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0" name="Retângulo 229"/>
              <p:cNvSpPr/>
              <p:nvPr/>
            </p:nvSpPr>
            <p:spPr>
              <a:xfrm>
                <a:off x="1581192" y="988400"/>
                <a:ext cx="158400" cy="245269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1" name="Retângulo 230"/>
              <p:cNvSpPr/>
              <p:nvPr/>
            </p:nvSpPr>
            <p:spPr>
              <a:xfrm>
                <a:off x="1738563" y="801956"/>
                <a:ext cx="158400" cy="431713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2" name="Retângulo 231"/>
              <p:cNvSpPr/>
              <p:nvPr/>
            </p:nvSpPr>
            <p:spPr>
              <a:xfrm>
                <a:off x="2210676" y="557109"/>
                <a:ext cx="158400" cy="67656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3" name="Retângulo 232"/>
              <p:cNvSpPr/>
              <p:nvPr/>
            </p:nvSpPr>
            <p:spPr>
              <a:xfrm>
                <a:off x="2368047" y="635977"/>
                <a:ext cx="158400" cy="597692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4" name="Retângulo 233"/>
              <p:cNvSpPr/>
              <p:nvPr/>
            </p:nvSpPr>
            <p:spPr>
              <a:xfrm>
                <a:off x="2525418" y="802663"/>
                <a:ext cx="158400" cy="431006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5" name="Retângulo 234"/>
              <p:cNvSpPr/>
              <p:nvPr/>
            </p:nvSpPr>
            <p:spPr>
              <a:xfrm>
                <a:off x="2682792" y="964731"/>
                <a:ext cx="158400" cy="268938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aphicFrame>
        <p:nvGraphicFramePr>
          <p:cNvPr id="236" name="Tabela 2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36164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69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2222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565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C4C4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56565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2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696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37" name="Retângulo 236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/>
              <a:t>Sinograma</a:t>
            </a:r>
            <a:endParaRPr lang="pt-BR" sz="1200" dirty="0"/>
          </a:p>
        </p:txBody>
      </p:sp>
      <p:grpSp>
        <p:nvGrpSpPr>
          <p:cNvPr id="247" name="Grupo 246"/>
          <p:cNvGrpSpPr/>
          <p:nvPr/>
        </p:nvGrpSpPr>
        <p:grpSpPr>
          <a:xfrm rot="5400000" flipH="1">
            <a:off x="1034611" y="1670631"/>
            <a:ext cx="1260000" cy="72094"/>
            <a:chOff x="2628171" y="3751877"/>
            <a:chExt cx="1260000" cy="72094"/>
          </a:xfrm>
          <a:noFill/>
        </p:grpSpPr>
        <p:sp>
          <p:nvSpPr>
            <p:cNvPr id="256" name="Retângulo 25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7" name="Grupo 25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58" name="Retângulo 25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59" name="Retângulo 25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0" name="Retângulo 25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1" name="Retângulo 26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2" name="Retângulo 26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3" name="Retângulo 26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4" name="Retângulo 26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5" name="Retângulo 26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48" name="Grupo 247"/>
          <p:cNvGrpSpPr/>
          <p:nvPr/>
        </p:nvGrpSpPr>
        <p:grpSpPr>
          <a:xfrm rot="2700000" flipH="1">
            <a:off x="820581" y="870157"/>
            <a:ext cx="887362" cy="1102630"/>
            <a:chOff x="4627626" y="2227575"/>
            <a:chExt cx="887362" cy="1102630"/>
          </a:xfrm>
          <a:solidFill>
            <a:schemeClr val="accent2"/>
          </a:solidFill>
        </p:grpSpPr>
        <p:sp>
          <p:nvSpPr>
            <p:cNvPr id="249" name="Retângulo 248"/>
            <p:cNvSpPr/>
            <p:nvPr/>
          </p:nvSpPr>
          <p:spPr>
            <a:xfrm rot="5400000">
              <a:off x="4625881" y="2229320"/>
              <a:ext cx="158400" cy="15491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0" name="Retângulo 249"/>
            <p:cNvSpPr/>
            <p:nvPr/>
          </p:nvSpPr>
          <p:spPr>
            <a:xfrm rot="5400000">
              <a:off x="4950854" y="2061717"/>
              <a:ext cx="158400" cy="80485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1" name="Retângulo 250"/>
            <p:cNvSpPr/>
            <p:nvPr/>
          </p:nvSpPr>
          <p:spPr>
            <a:xfrm rot="5400000">
              <a:off x="4992107" y="2177840"/>
              <a:ext cx="158400" cy="8873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2" name="Retângulo 251"/>
            <p:cNvSpPr/>
            <p:nvPr/>
          </p:nvSpPr>
          <p:spPr>
            <a:xfrm rot="5400000">
              <a:off x="4777500" y="2549819"/>
              <a:ext cx="158400" cy="45814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3" name="Retângulo 252"/>
            <p:cNvSpPr/>
            <p:nvPr/>
          </p:nvSpPr>
          <p:spPr>
            <a:xfrm rot="5400000">
              <a:off x="4736170" y="2748518"/>
              <a:ext cx="158400" cy="37548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4" name="Retângulo 253"/>
            <p:cNvSpPr/>
            <p:nvPr/>
          </p:nvSpPr>
          <p:spPr>
            <a:xfrm rot="5400000">
              <a:off x="4785842" y="2856216"/>
              <a:ext cx="158400" cy="4748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5" name="Retângulo 254"/>
            <p:cNvSpPr/>
            <p:nvPr/>
          </p:nvSpPr>
          <p:spPr>
            <a:xfrm rot="5400000">
              <a:off x="4633457" y="3165974"/>
              <a:ext cx="158400" cy="17006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67" name="Grupo 266"/>
          <p:cNvGrpSpPr/>
          <p:nvPr/>
        </p:nvGrpSpPr>
        <p:grpSpPr>
          <a:xfrm flipH="1">
            <a:off x="1197899" y="2113554"/>
            <a:ext cx="72094" cy="1260000"/>
            <a:chOff x="3652887" y="2113554"/>
            <a:chExt cx="72094" cy="1260000"/>
          </a:xfrm>
          <a:noFill/>
        </p:grpSpPr>
        <p:sp>
          <p:nvSpPr>
            <p:cNvPr id="273" name="Retângulo 272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74" name="Grupo 273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75" name="Retângulo 27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6" name="Retângulo 27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7" name="Retângulo 27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8" name="Retângulo 27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9" name="Retângulo 27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0" name="Retângulo 27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1" name="Retângulo 28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2" name="Retângulo 28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68" name="Grupo 267"/>
          <p:cNvGrpSpPr/>
          <p:nvPr/>
        </p:nvGrpSpPr>
        <p:grpSpPr>
          <a:xfrm flipH="1">
            <a:off x="42993" y="2428297"/>
            <a:ext cx="1154906" cy="630515"/>
            <a:chOff x="4283968" y="2433227"/>
            <a:chExt cx="1154906" cy="630515"/>
          </a:xfrm>
          <a:solidFill>
            <a:schemeClr val="accent2"/>
          </a:solidFill>
        </p:grpSpPr>
        <p:sp>
          <p:nvSpPr>
            <p:cNvPr id="269" name="Retângulo 268"/>
            <p:cNvSpPr/>
            <p:nvPr/>
          </p:nvSpPr>
          <p:spPr>
            <a:xfrm rot="5400000">
              <a:off x="4653634" y="2378305"/>
              <a:ext cx="158400" cy="89773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0" name="Retângulo 269"/>
            <p:cNvSpPr/>
            <p:nvPr/>
          </p:nvSpPr>
          <p:spPr>
            <a:xfrm rot="5400000">
              <a:off x="4438131" y="2279064"/>
              <a:ext cx="158400" cy="46672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1" name="Retângulo 270"/>
            <p:cNvSpPr/>
            <p:nvPr/>
          </p:nvSpPr>
          <p:spPr>
            <a:xfrm rot="5400000">
              <a:off x="4675066" y="2199502"/>
              <a:ext cx="158400" cy="94059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2" name="Retângulo 271"/>
            <p:cNvSpPr/>
            <p:nvPr/>
          </p:nvSpPr>
          <p:spPr>
            <a:xfrm rot="5400000">
              <a:off x="4782221" y="2407089"/>
              <a:ext cx="158400" cy="11549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92" name="Grupo 291"/>
          <p:cNvGrpSpPr/>
          <p:nvPr/>
        </p:nvGrpSpPr>
        <p:grpSpPr>
          <a:xfrm rot="13500000" flipH="1">
            <a:off x="1039562" y="3762070"/>
            <a:ext cx="1260000" cy="72094"/>
            <a:chOff x="1580679" y="1233669"/>
            <a:chExt cx="1260000" cy="72094"/>
          </a:xfrm>
          <a:noFill/>
        </p:grpSpPr>
        <p:sp>
          <p:nvSpPr>
            <p:cNvPr id="301" name="Retângulo 300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2" name="Retângulo 301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3" name="Retângulo 302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4" name="Retângulo 303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5" name="Retângulo 304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6" name="Retângulo 305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7" name="Retângulo 306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8" name="Retângulo 307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93" name="Grupo 292"/>
          <p:cNvGrpSpPr/>
          <p:nvPr/>
        </p:nvGrpSpPr>
        <p:grpSpPr>
          <a:xfrm rot="13500000" flipH="1">
            <a:off x="858811" y="3764435"/>
            <a:ext cx="1102629" cy="804857"/>
            <a:chOff x="4449331" y="3035240"/>
            <a:chExt cx="1102629" cy="804857"/>
          </a:xfrm>
          <a:solidFill>
            <a:schemeClr val="accent2"/>
          </a:solidFill>
        </p:grpSpPr>
        <p:sp>
          <p:nvSpPr>
            <p:cNvPr id="294" name="Retângulo 293"/>
            <p:cNvSpPr/>
            <p:nvPr/>
          </p:nvSpPr>
          <p:spPr>
            <a:xfrm>
              <a:off x="4449331" y="3712806"/>
              <a:ext cx="158400" cy="12729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5" name="Retângulo 294"/>
            <p:cNvSpPr/>
            <p:nvPr/>
          </p:nvSpPr>
          <p:spPr>
            <a:xfrm>
              <a:off x="4606702" y="3035240"/>
              <a:ext cx="158400" cy="80485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6" name="Retângulo 295"/>
            <p:cNvSpPr/>
            <p:nvPr/>
          </p:nvSpPr>
          <p:spPr>
            <a:xfrm>
              <a:off x="4764074" y="3228877"/>
              <a:ext cx="158400" cy="61121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7" name="Retângulo 296"/>
            <p:cNvSpPr/>
            <p:nvPr/>
          </p:nvSpPr>
          <p:spPr>
            <a:xfrm>
              <a:off x="4921445" y="3268571"/>
              <a:ext cx="158400" cy="57152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8" name="Retângulo 297"/>
            <p:cNvSpPr/>
            <p:nvPr/>
          </p:nvSpPr>
          <p:spPr>
            <a:xfrm>
              <a:off x="5078816" y="3230561"/>
              <a:ext cx="158400" cy="60953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9" name="Retângulo 298"/>
            <p:cNvSpPr/>
            <p:nvPr/>
          </p:nvSpPr>
          <p:spPr>
            <a:xfrm>
              <a:off x="5236186" y="3341692"/>
              <a:ext cx="158400" cy="49840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0" name="Retângulo 299"/>
            <p:cNvSpPr/>
            <p:nvPr/>
          </p:nvSpPr>
          <p:spPr>
            <a:xfrm>
              <a:off x="5393560" y="3617835"/>
              <a:ext cx="158400" cy="22226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328" name="Grupo 327"/>
          <p:cNvGrpSpPr/>
          <p:nvPr/>
        </p:nvGrpSpPr>
        <p:grpSpPr>
          <a:xfrm flipV="1">
            <a:off x="2075058" y="4184791"/>
            <a:ext cx="1260000" cy="72094"/>
            <a:chOff x="1580679" y="1233669"/>
            <a:chExt cx="1260000" cy="72094"/>
          </a:xfrm>
          <a:noFill/>
        </p:grpSpPr>
        <p:sp>
          <p:nvSpPr>
            <p:cNvPr id="338" name="Retângulo 337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339" name="Grupo 338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340" name="Retângulo 33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1" name="Retângulo 34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2" name="Retângulo 34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3" name="Retângulo 34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4" name="Retângulo 34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5" name="Retângulo 34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6" name="Retângulo 34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7" name="Retângulo 34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29" name="Grupo 328"/>
          <p:cNvGrpSpPr/>
          <p:nvPr/>
        </p:nvGrpSpPr>
        <p:grpSpPr>
          <a:xfrm flipV="1">
            <a:off x="2075054" y="4255129"/>
            <a:ext cx="1260000" cy="676560"/>
            <a:chOff x="1581192" y="557109"/>
            <a:chExt cx="1260000" cy="676560"/>
          </a:xfrm>
          <a:solidFill>
            <a:schemeClr val="accent2"/>
          </a:solidFill>
        </p:grpSpPr>
        <p:sp>
          <p:nvSpPr>
            <p:cNvPr id="330" name="Retângulo 329"/>
            <p:cNvSpPr/>
            <p:nvPr/>
          </p:nvSpPr>
          <p:spPr>
            <a:xfrm>
              <a:off x="1895934" y="855052"/>
              <a:ext cx="158400" cy="378617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1" name="Retângulo 330"/>
            <p:cNvSpPr/>
            <p:nvPr/>
          </p:nvSpPr>
          <p:spPr>
            <a:xfrm>
              <a:off x="2053305" y="840475"/>
              <a:ext cx="158400" cy="393194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2" name="Retângulo 331"/>
            <p:cNvSpPr/>
            <p:nvPr/>
          </p:nvSpPr>
          <p:spPr>
            <a:xfrm>
              <a:off x="1581192" y="988400"/>
              <a:ext cx="158400" cy="24526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3" name="Retângulo 332"/>
            <p:cNvSpPr/>
            <p:nvPr/>
          </p:nvSpPr>
          <p:spPr>
            <a:xfrm>
              <a:off x="1738563" y="801956"/>
              <a:ext cx="158400" cy="431713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4" name="Retângulo 333"/>
            <p:cNvSpPr/>
            <p:nvPr/>
          </p:nvSpPr>
          <p:spPr>
            <a:xfrm>
              <a:off x="2210676" y="557109"/>
              <a:ext cx="158400" cy="676560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5" name="Retângulo 334"/>
            <p:cNvSpPr/>
            <p:nvPr/>
          </p:nvSpPr>
          <p:spPr>
            <a:xfrm>
              <a:off x="2368047" y="635977"/>
              <a:ext cx="158400" cy="597692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6" name="Retângulo 335"/>
            <p:cNvSpPr/>
            <p:nvPr/>
          </p:nvSpPr>
          <p:spPr>
            <a:xfrm>
              <a:off x="2525418" y="802663"/>
              <a:ext cx="158400" cy="431006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7" name="Retângulo 336"/>
            <p:cNvSpPr/>
            <p:nvPr/>
          </p:nvSpPr>
          <p:spPr>
            <a:xfrm>
              <a:off x="2682792" y="964731"/>
              <a:ext cx="158400" cy="2689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07138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Bibliography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MARQUES FILHO, O.; VIEIRA NETO, H. Processamento digital de imagens. </a:t>
            </a:r>
            <a:r>
              <a:rPr lang="pt-BR" dirty="0" err="1" smtClean="0"/>
              <a:t>Brasport</a:t>
            </a:r>
            <a:r>
              <a:rPr lang="pt-BR" dirty="0" smtClean="0"/>
              <a:t>, 1999.</a:t>
            </a:r>
          </a:p>
          <a:p>
            <a:pPr lvl="1"/>
            <a:r>
              <a:rPr lang="en-US" dirty="0"/>
              <a:t>Available for download on the author's website (Exclusive for personal use)</a:t>
            </a:r>
            <a:endParaRPr lang="pt-BR" dirty="0" smtClean="0"/>
          </a:p>
          <a:p>
            <a:pPr lvl="1"/>
            <a:r>
              <a:rPr lang="pt-BR" dirty="0" smtClean="0">
                <a:hlinkClick r:id="rId2"/>
              </a:rPr>
              <a:t>http://dainf.ct.utfpr.edu.br/~hvieir/pub.html</a:t>
            </a:r>
            <a:r>
              <a:rPr lang="pt-BR" dirty="0" smtClean="0"/>
              <a:t> </a:t>
            </a:r>
          </a:p>
          <a:p>
            <a:pPr lvl="1"/>
            <a:endParaRPr lang="pt-BR" dirty="0" smtClean="0"/>
          </a:p>
          <a:p>
            <a:r>
              <a:rPr lang="pt-BR" dirty="0" smtClean="0"/>
              <a:t>GONZALEZ, R.C.; WOODS, R.E.; Processamento Digital de Imagens. 3ª edição. Editora Pearson, 2009.</a:t>
            </a:r>
          </a:p>
          <a:p>
            <a:endParaRPr lang="pt-BR" dirty="0" smtClean="0"/>
          </a:p>
          <a:p>
            <a:r>
              <a:rPr lang="pt-BR" dirty="0" err="1" smtClean="0"/>
              <a:t>scikit-image</a:t>
            </a:r>
            <a:r>
              <a:rPr lang="pt-BR" dirty="0" smtClean="0"/>
              <a:t>. </a:t>
            </a:r>
            <a:r>
              <a:rPr lang="pt-BR" dirty="0" err="1" smtClean="0"/>
              <a:t>Radon</a:t>
            </a:r>
            <a:r>
              <a:rPr lang="pt-BR" dirty="0" smtClean="0"/>
              <a:t> </a:t>
            </a:r>
            <a:r>
              <a:rPr lang="pt-BR" dirty="0" err="1" smtClean="0"/>
              <a:t>transform</a:t>
            </a:r>
            <a:r>
              <a:rPr lang="pt-BR" dirty="0" smtClean="0"/>
              <a:t>. </a:t>
            </a:r>
          </a:p>
          <a:p>
            <a:pPr lvl="1"/>
            <a:r>
              <a:rPr lang="pt-BR" dirty="0" smtClean="0">
                <a:hlinkClick r:id="rId3"/>
              </a:rPr>
              <a:t>https://scikit-image.org/docs/dev/auto_examples/transform/plot_radon_transform.html</a:t>
            </a:r>
            <a:r>
              <a:rPr lang="pt-BR" dirty="0" smtClean="0"/>
              <a:t>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871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Complementary</a:t>
            </a:r>
            <a:r>
              <a:rPr lang="pt-BR" dirty="0"/>
              <a:t> </a:t>
            </a:r>
            <a:r>
              <a:rPr lang="pt-BR" dirty="0" err="1" smtClean="0"/>
              <a:t>bibliography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M. D. McFarlane, "Digital pictures fifty years ago," in Proceedings of the IEEE, vol. 60, no. 7, pp. 768-770, July 1972, </a:t>
            </a:r>
            <a:r>
              <a:rPr lang="en-US" dirty="0" err="1" smtClean="0"/>
              <a:t>doi</a:t>
            </a:r>
            <a:r>
              <a:rPr lang="en-US" dirty="0" smtClean="0"/>
              <a:t>: 10.1109/PROC.1972.8775.</a:t>
            </a:r>
          </a:p>
          <a:p>
            <a:pPr lvl="1"/>
            <a:r>
              <a:rPr lang="pt-BR" dirty="0" smtClean="0">
                <a:hlinkClick r:id="rId2"/>
              </a:rPr>
              <a:t>https://ieeexplore.ieee.org/document/1450705</a:t>
            </a:r>
            <a:r>
              <a:rPr lang="pt-BR" dirty="0" smtClean="0"/>
              <a:t> </a:t>
            </a:r>
          </a:p>
          <a:p>
            <a:r>
              <a:rPr lang="en-US" dirty="0" smtClean="0"/>
              <a:t>Matt Novak, How To Send a Photo Around the World (in 1926). GIZMODO. 01/07/2018.</a:t>
            </a:r>
          </a:p>
          <a:p>
            <a:pPr lvl="1"/>
            <a:r>
              <a:rPr lang="pt-BR" dirty="0" smtClean="0">
                <a:hlinkClick r:id="rId3"/>
              </a:rPr>
              <a:t>https://paleofuture.gizmodo.com/how-to-send-a-photo-around-the-world-in-1926-533206646</a:t>
            </a:r>
            <a:endParaRPr lang="pt-BR" dirty="0" smtClean="0"/>
          </a:p>
          <a:p>
            <a:r>
              <a:rPr lang="fr-FR" dirty="0" smtClean="0"/>
              <a:t>NSSDC Image Catalog – Ranger 7</a:t>
            </a:r>
          </a:p>
          <a:p>
            <a:pPr lvl="1"/>
            <a:r>
              <a:rPr lang="pt-BR" dirty="0" smtClean="0">
                <a:hlinkClick r:id="rId4"/>
              </a:rPr>
              <a:t>https://nssdc.gsfc.nasa.gov/imgcat/html/mission_page/EM_Ranger_7_page1.html</a:t>
            </a:r>
            <a:endParaRPr lang="pt-BR" dirty="0" smtClean="0"/>
          </a:p>
          <a:p>
            <a:r>
              <a:rPr lang="en-US" dirty="0" smtClean="0"/>
              <a:t>Matthew </a:t>
            </a:r>
            <a:r>
              <a:rPr lang="en-US" dirty="0" err="1" smtClean="0"/>
              <a:t>Shindell</a:t>
            </a:r>
            <a:r>
              <a:rPr lang="pt-BR" dirty="0" smtClean="0"/>
              <a:t>. </a:t>
            </a:r>
            <a:r>
              <a:rPr lang="en-US" dirty="0" smtClean="0"/>
              <a:t>Uncovering the Secrets of the Ranger 7. July 31, 2018</a:t>
            </a:r>
          </a:p>
          <a:p>
            <a:pPr lvl="1"/>
            <a:r>
              <a:rPr lang="pt-BR" dirty="0" smtClean="0">
                <a:hlinkClick r:id="rId5"/>
              </a:rPr>
              <a:t>https://airandspace.si.edu/stories/editorial/uncovering-secrets-ranger-7</a:t>
            </a:r>
            <a:endParaRPr lang="pt-BR" dirty="0" smtClean="0"/>
          </a:p>
          <a:p>
            <a:r>
              <a:rPr lang="pt-BR" dirty="0" smtClean="0"/>
              <a:t>US: Ranger 7 - 1964</a:t>
            </a:r>
          </a:p>
          <a:p>
            <a:pPr lvl="1"/>
            <a:r>
              <a:rPr lang="pt-BR" dirty="0" smtClean="0">
                <a:hlinkClick r:id="rId6"/>
              </a:rPr>
              <a:t>https://www.youtube.com/watch?v=QGJbybcXd0c</a:t>
            </a:r>
            <a:r>
              <a:rPr lang="pt-BR" dirty="0" smtClean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110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Complementary</a:t>
            </a:r>
            <a:r>
              <a:rPr lang="pt-BR" dirty="0"/>
              <a:t> </a:t>
            </a:r>
            <a:r>
              <a:rPr lang="pt-BR" dirty="0" err="1"/>
              <a:t>bibliography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Allen Kent </a:t>
            </a:r>
            <a:r>
              <a:rPr lang="pt-BR" dirty="0" err="1"/>
              <a:t>and</a:t>
            </a:r>
            <a:r>
              <a:rPr lang="pt-BR" dirty="0"/>
              <a:t> James G. Williams. </a:t>
            </a:r>
            <a:r>
              <a:rPr lang="en-US" b="1" dirty="0"/>
              <a:t>Computers in Spaceflight: The NASA Experience</a:t>
            </a:r>
            <a:r>
              <a:rPr lang="en-US" dirty="0"/>
              <a:t>. Chapter Nine - Making New Reality: Computers in Simulations and Image Processing - Image processing. NASA</a:t>
            </a:r>
          </a:p>
          <a:p>
            <a:pPr lvl="1"/>
            <a:r>
              <a:rPr lang="pt-BR" dirty="0">
                <a:hlinkClick r:id="rId2"/>
              </a:rPr>
              <a:t>https://history.nasa.gov/computers/Ch9-3.html</a:t>
            </a:r>
            <a:endParaRPr lang="pt-BR" dirty="0"/>
          </a:p>
          <a:p>
            <a:r>
              <a:rPr lang="pt-BR" dirty="0"/>
              <a:t>F. C. </a:t>
            </a:r>
            <a:r>
              <a:rPr lang="pt-BR" dirty="0" err="1"/>
              <a:t>Billingsley</a:t>
            </a:r>
            <a:r>
              <a:rPr lang="pt-BR" dirty="0"/>
              <a:t> "</a:t>
            </a:r>
            <a:r>
              <a:rPr lang="pt-BR" b="1" dirty="0"/>
              <a:t>Digital </a:t>
            </a:r>
            <a:r>
              <a:rPr lang="pt-BR" b="1" dirty="0" err="1"/>
              <a:t>Video</a:t>
            </a:r>
            <a:r>
              <a:rPr lang="pt-BR" b="1" dirty="0"/>
              <a:t> </a:t>
            </a:r>
            <a:r>
              <a:rPr lang="pt-BR" b="1" dirty="0" err="1"/>
              <a:t>Processing</a:t>
            </a:r>
            <a:r>
              <a:rPr lang="pt-BR" b="1" dirty="0"/>
              <a:t> At </a:t>
            </a:r>
            <a:r>
              <a:rPr lang="pt-BR" b="1" dirty="0" err="1"/>
              <a:t>Jpl</a:t>
            </a:r>
            <a:r>
              <a:rPr lang="pt-BR" dirty="0"/>
              <a:t>", Proc. SPIE 0003, </a:t>
            </a:r>
            <a:r>
              <a:rPr lang="pt-BR" dirty="0" err="1"/>
              <a:t>Electronic</a:t>
            </a:r>
            <a:r>
              <a:rPr lang="pt-BR" dirty="0"/>
              <a:t> </a:t>
            </a:r>
            <a:r>
              <a:rPr lang="pt-BR" dirty="0" err="1"/>
              <a:t>Imaging</a:t>
            </a:r>
            <a:r>
              <a:rPr lang="pt-BR" dirty="0"/>
              <a:t> </a:t>
            </a:r>
            <a:r>
              <a:rPr lang="pt-BR" dirty="0" err="1"/>
              <a:t>Techniques</a:t>
            </a:r>
            <a:r>
              <a:rPr lang="pt-BR" dirty="0"/>
              <a:t>, (26 </a:t>
            </a:r>
            <a:r>
              <a:rPr lang="pt-BR" dirty="0" err="1"/>
              <a:t>September</a:t>
            </a:r>
            <a:r>
              <a:rPr lang="pt-BR" dirty="0"/>
              <a:t> 1965); </a:t>
            </a:r>
          </a:p>
          <a:p>
            <a:pPr lvl="1"/>
            <a:r>
              <a:rPr lang="pt-BR" u="sng" dirty="0">
                <a:hlinkClick r:id="rId3"/>
              </a:rPr>
              <a:t>https://doi.org/10.1117/12.970964</a:t>
            </a:r>
            <a:endParaRPr lang="pt-BR" dirty="0"/>
          </a:p>
          <a:p>
            <a:r>
              <a:rPr lang="pt-BR" dirty="0" smtClean="0"/>
              <a:t>INPE</a:t>
            </a:r>
            <a:r>
              <a:rPr lang="pt-BR" dirty="0"/>
              <a:t>. </a:t>
            </a:r>
            <a:r>
              <a:rPr lang="pt-BR" b="1" dirty="0"/>
              <a:t>A criação da DPI... como tudo começou. </a:t>
            </a:r>
          </a:p>
          <a:p>
            <a:pPr lvl="1"/>
            <a:r>
              <a:rPr lang="pt-BR" dirty="0">
                <a:hlinkClick r:id="rId4"/>
              </a:rPr>
              <a:t>http://www.dpi.inpe.br/DPI/institucional/pessoal/historico</a:t>
            </a:r>
            <a:endParaRPr lang="pt-BR" dirty="0"/>
          </a:p>
          <a:p>
            <a:r>
              <a:rPr lang="pt-BR" dirty="0" err="1"/>
              <a:t>Camara</a:t>
            </a:r>
            <a:r>
              <a:rPr lang="pt-BR" dirty="0"/>
              <a:t> G, Souza RCM, Freitas UM, Garrido J . “</a:t>
            </a:r>
            <a:r>
              <a:rPr lang="pt-BR" b="1" dirty="0"/>
              <a:t>SPRING: </a:t>
            </a:r>
            <a:r>
              <a:rPr lang="pt-BR" b="1" dirty="0" err="1"/>
              <a:t>Integrating</a:t>
            </a:r>
            <a:r>
              <a:rPr lang="pt-BR" b="1" dirty="0"/>
              <a:t> </a:t>
            </a:r>
            <a:r>
              <a:rPr lang="pt-BR" b="1" dirty="0" err="1"/>
              <a:t>remote</a:t>
            </a:r>
            <a:r>
              <a:rPr lang="pt-BR" b="1" dirty="0"/>
              <a:t> </a:t>
            </a:r>
            <a:r>
              <a:rPr lang="pt-BR" b="1" dirty="0" err="1"/>
              <a:t>sensing</a:t>
            </a:r>
            <a:r>
              <a:rPr lang="pt-BR" b="1" dirty="0"/>
              <a:t> </a:t>
            </a:r>
            <a:r>
              <a:rPr lang="pt-BR" b="1" dirty="0" err="1"/>
              <a:t>and</a:t>
            </a:r>
            <a:r>
              <a:rPr lang="pt-BR" b="1" dirty="0"/>
              <a:t> GIS </a:t>
            </a:r>
            <a:r>
              <a:rPr lang="pt-BR" b="1" dirty="0" err="1"/>
              <a:t>by</a:t>
            </a:r>
            <a:r>
              <a:rPr lang="pt-BR" b="1" dirty="0"/>
              <a:t> </a:t>
            </a:r>
            <a:r>
              <a:rPr lang="pt-BR" b="1" dirty="0" err="1"/>
              <a:t>object-oriented</a:t>
            </a:r>
            <a:r>
              <a:rPr lang="pt-BR" b="1" dirty="0"/>
              <a:t> data </a:t>
            </a:r>
            <a:r>
              <a:rPr lang="pt-BR" b="1" dirty="0" err="1"/>
              <a:t>modelling</a:t>
            </a:r>
            <a:r>
              <a:rPr lang="pt-BR" dirty="0"/>
              <a:t>”. </a:t>
            </a:r>
            <a:r>
              <a:rPr lang="pt-BR" dirty="0" err="1"/>
              <a:t>Computers</a:t>
            </a:r>
            <a:r>
              <a:rPr lang="pt-BR" dirty="0"/>
              <a:t> &amp; </a:t>
            </a:r>
            <a:r>
              <a:rPr lang="pt-BR" dirty="0" err="1"/>
              <a:t>Graphics</a:t>
            </a:r>
            <a:r>
              <a:rPr lang="pt-BR" dirty="0"/>
              <a:t>, 20: (3) 395-403, May-</a:t>
            </a:r>
            <a:r>
              <a:rPr lang="pt-BR" dirty="0" err="1"/>
              <a:t>Jun</a:t>
            </a:r>
            <a:r>
              <a:rPr lang="pt-BR" dirty="0"/>
              <a:t> 1996.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0445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THE END</a:t>
            </a:r>
            <a:endParaRPr lang="pt-BR" dirty="0"/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821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electromagnetic spectrum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6920506" y="2051640"/>
            <a:ext cx="1311996" cy="15121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7" name="Grupo 6"/>
          <p:cNvGrpSpPr/>
          <p:nvPr/>
        </p:nvGrpSpPr>
        <p:grpSpPr>
          <a:xfrm>
            <a:off x="3546623" y="993718"/>
            <a:ext cx="3276000" cy="113531"/>
            <a:chOff x="2635125" y="937764"/>
            <a:chExt cx="3276000" cy="113531"/>
          </a:xfrm>
          <a:solidFill>
            <a:schemeClr val="bg1"/>
          </a:solidFill>
        </p:grpSpPr>
        <p:sp>
          <p:nvSpPr>
            <p:cNvPr id="8" name="Retângulo 7"/>
            <p:cNvSpPr/>
            <p:nvPr/>
          </p:nvSpPr>
          <p:spPr>
            <a:xfrm flipV="1">
              <a:off x="2635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 flipV="1">
              <a:off x="3103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0" name="Retângulo 9"/>
            <p:cNvSpPr/>
            <p:nvPr/>
          </p:nvSpPr>
          <p:spPr>
            <a:xfrm flipV="1">
              <a:off x="3571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1" name="Retângulo 10"/>
            <p:cNvSpPr/>
            <p:nvPr/>
          </p:nvSpPr>
          <p:spPr>
            <a:xfrm flipV="1">
              <a:off x="4039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2" name="Retângulo 11"/>
            <p:cNvSpPr/>
            <p:nvPr/>
          </p:nvSpPr>
          <p:spPr>
            <a:xfrm flipV="1">
              <a:off x="4507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3" name="Retângulo 12"/>
            <p:cNvSpPr/>
            <p:nvPr/>
          </p:nvSpPr>
          <p:spPr>
            <a:xfrm flipV="1">
              <a:off x="5443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sp>
          <p:nvSpPr>
            <p:cNvPr id="14" name="Retângulo 13"/>
            <p:cNvSpPr/>
            <p:nvPr/>
          </p:nvSpPr>
          <p:spPr>
            <a:xfrm flipV="1">
              <a:off x="4975125" y="937764"/>
              <a:ext cx="468000" cy="113531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</p:grpSp>
      <p:sp>
        <p:nvSpPr>
          <p:cNvPr id="15" name="Retângulo 14"/>
          <p:cNvSpPr/>
          <p:nvPr/>
        </p:nvSpPr>
        <p:spPr>
          <a:xfrm>
            <a:off x="3269493" y="1067425"/>
            <a:ext cx="3651013" cy="169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grpSp>
        <p:nvGrpSpPr>
          <p:cNvPr id="19" name="Grupo 18"/>
          <p:cNvGrpSpPr/>
          <p:nvPr/>
        </p:nvGrpSpPr>
        <p:grpSpPr>
          <a:xfrm>
            <a:off x="1293260" y="3943754"/>
            <a:ext cx="6552000" cy="113531"/>
            <a:chOff x="381762" y="3322811"/>
            <a:chExt cx="6552000" cy="113531"/>
          </a:xfrm>
        </p:grpSpPr>
        <p:sp>
          <p:nvSpPr>
            <p:cNvPr id="38" name="Retângulo 37"/>
            <p:cNvSpPr/>
            <p:nvPr/>
          </p:nvSpPr>
          <p:spPr>
            <a:xfrm flipV="1">
              <a:off x="38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Retângulo 38"/>
            <p:cNvSpPr/>
            <p:nvPr/>
          </p:nvSpPr>
          <p:spPr>
            <a:xfrm flipV="1">
              <a:off x="84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0" name="Retângulo 39"/>
            <p:cNvSpPr/>
            <p:nvPr/>
          </p:nvSpPr>
          <p:spPr>
            <a:xfrm flipV="1">
              <a:off x="131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1" name="Retângulo 40"/>
            <p:cNvSpPr/>
            <p:nvPr/>
          </p:nvSpPr>
          <p:spPr>
            <a:xfrm flipV="1">
              <a:off x="178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2" name="Retângulo 41"/>
            <p:cNvSpPr/>
            <p:nvPr/>
          </p:nvSpPr>
          <p:spPr>
            <a:xfrm flipV="1">
              <a:off x="225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3" name="Retângulo 42"/>
            <p:cNvSpPr/>
            <p:nvPr/>
          </p:nvSpPr>
          <p:spPr>
            <a:xfrm flipV="1">
              <a:off x="272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4" name="Retângulo 43"/>
            <p:cNvSpPr/>
            <p:nvPr/>
          </p:nvSpPr>
          <p:spPr>
            <a:xfrm flipV="1">
              <a:off x="318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5" name="Retângulo 44"/>
            <p:cNvSpPr/>
            <p:nvPr/>
          </p:nvSpPr>
          <p:spPr>
            <a:xfrm flipV="1">
              <a:off x="365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Retângulo 45"/>
            <p:cNvSpPr/>
            <p:nvPr/>
          </p:nvSpPr>
          <p:spPr>
            <a:xfrm flipV="1">
              <a:off x="412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7" name="Retângulo 46"/>
            <p:cNvSpPr/>
            <p:nvPr/>
          </p:nvSpPr>
          <p:spPr>
            <a:xfrm flipV="1">
              <a:off x="459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8" name="Retângulo 47"/>
            <p:cNvSpPr/>
            <p:nvPr/>
          </p:nvSpPr>
          <p:spPr>
            <a:xfrm flipV="1">
              <a:off x="506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9" name="Retângulo 48"/>
            <p:cNvSpPr/>
            <p:nvPr/>
          </p:nvSpPr>
          <p:spPr>
            <a:xfrm flipV="1">
              <a:off x="552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0" name="Retângulo 49"/>
            <p:cNvSpPr/>
            <p:nvPr/>
          </p:nvSpPr>
          <p:spPr>
            <a:xfrm flipV="1">
              <a:off x="646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1" name="Retângulo 50"/>
            <p:cNvSpPr/>
            <p:nvPr/>
          </p:nvSpPr>
          <p:spPr>
            <a:xfrm flipV="1">
              <a:off x="599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0" name="Retângulo 19"/>
          <p:cNvSpPr/>
          <p:nvPr/>
        </p:nvSpPr>
        <p:spPr>
          <a:xfrm>
            <a:off x="1065610" y="3831252"/>
            <a:ext cx="702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3" name="Retângulo 22"/>
          <p:cNvSpPr/>
          <p:nvPr/>
        </p:nvSpPr>
        <p:spPr>
          <a:xfrm>
            <a:off x="1065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1533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5" name="Retângulo 24"/>
          <p:cNvSpPr/>
          <p:nvPr/>
        </p:nvSpPr>
        <p:spPr>
          <a:xfrm>
            <a:off x="2001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6" name="Retângulo 25"/>
          <p:cNvSpPr/>
          <p:nvPr/>
        </p:nvSpPr>
        <p:spPr>
          <a:xfrm>
            <a:off x="2469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7" name="Retângulo 26"/>
          <p:cNvSpPr/>
          <p:nvPr/>
        </p:nvSpPr>
        <p:spPr>
          <a:xfrm>
            <a:off x="2937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-1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28" name="Retângulo 27"/>
          <p:cNvSpPr/>
          <p:nvPr/>
        </p:nvSpPr>
        <p:spPr>
          <a:xfrm>
            <a:off x="3405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-2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3873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-3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0" name="Retângulo 29"/>
          <p:cNvSpPr/>
          <p:nvPr/>
        </p:nvSpPr>
        <p:spPr>
          <a:xfrm>
            <a:off x="4341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-4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1" name="Retângulo 30"/>
          <p:cNvSpPr/>
          <p:nvPr/>
        </p:nvSpPr>
        <p:spPr>
          <a:xfrm>
            <a:off x="4809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-5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2" name="Retângulo 31"/>
          <p:cNvSpPr/>
          <p:nvPr/>
        </p:nvSpPr>
        <p:spPr>
          <a:xfrm>
            <a:off x="5277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-6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3" name="Retângulo 32"/>
          <p:cNvSpPr/>
          <p:nvPr/>
        </p:nvSpPr>
        <p:spPr>
          <a:xfrm>
            <a:off x="5745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-7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4" name="Retângulo 33"/>
          <p:cNvSpPr/>
          <p:nvPr/>
        </p:nvSpPr>
        <p:spPr>
          <a:xfrm>
            <a:off x="6213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-8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5" name="Retângulo 34"/>
          <p:cNvSpPr/>
          <p:nvPr/>
        </p:nvSpPr>
        <p:spPr>
          <a:xfrm>
            <a:off x="7149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-10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6" name="Retângulo 35"/>
          <p:cNvSpPr/>
          <p:nvPr/>
        </p:nvSpPr>
        <p:spPr>
          <a:xfrm>
            <a:off x="6681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-9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37" name="Retângulo 36"/>
          <p:cNvSpPr/>
          <p:nvPr/>
        </p:nvSpPr>
        <p:spPr>
          <a:xfrm>
            <a:off x="7617610" y="381696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10</a:t>
            </a:r>
            <a:r>
              <a:rPr lang="pt-BR" sz="1000" baseline="30000" dirty="0" smtClean="0">
                <a:solidFill>
                  <a:schemeClr val="tx1"/>
                </a:solidFill>
              </a:rPr>
              <a:t>-11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cxnSp>
        <p:nvCxnSpPr>
          <p:cNvPr id="22" name="Conector de seta reta 21"/>
          <p:cNvCxnSpPr/>
          <p:nvPr/>
        </p:nvCxnSpPr>
        <p:spPr>
          <a:xfrm flipH="1">
            <a:off x="1065610" y="4057322"/>
            <a:ext cx="7020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17"/>
          <p:cNvSpPr/>
          <p:nvPr/>
        </p:nvSpPr>
        <p:spPr>
          <a:xfrm>
            <a:off x="1293260" y="4057818"/>
            <a:ext cx="211235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r>
              <a:rPr lang="pt-BR" sz="900" dirty="0" smtClean="0">
                <a:solidFill>
                  <a:schemeClr val="tx1"/>
                </a:solidFill>
              </a:rPr>
              <a:t>Comprimento de onda, </a:t>
            </a:r>
            <a:r>
              <a:rPr lang="el-GR" sz="900" i="1" dirty="0" smtClean="0">
                <a:solidFill>
                  <a:schemeClr val="tx1"/>
                </a:solidFill>
              </a:rPr>
              <a:t>λ</a:t>
            </a:r>
            <a:r>
              <a:rPr lang="pt-BR" sz="900" dirty="0" smtClean="0">
                <a:solidFill>
                  <a:schemeClr val="tx1"/>
                </a:solidFill>
              </a:rPr>
              <a:t>, em cm.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grpSp>
        <p:nvGrpSpPr>
          <p:cNvPr id="55" name="Grupo 54"/>
          <p:cNvGrpSpPr/>
          <p:nvPr/>
        </p:nvGrpSpPr>
        <p:grpSpPr>
          <a:xfrm>
            <a:off x="1293260" y="4376335"/>
            <a:ext cx="6552000" cy="113531"/>
            <a:chOff x="381762" y="3322811"/>
            <a:chExt cx="6552000" cy="113531"/>
          </a:xfrm>
        </p:grpSpPr>
        <p:sp>
          <p:nvSpPr>
            <p:cNvPr id="74" name="Retângulo 73"/>
            <p:cNvSpPr/>
            <p:nvPr/>
          </p:nvSpPr>
          <p:spPr>
            <a:xfrm flipV="1">
              <a:off x="38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Retângulo 74"/>
            <p:cNvSpPr/>
            <p:nvPr/>
          </p:nvSpPr>
          <p:spPr>
            <a:xfrm flipV="1">
              <a:off x="84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Retângulo 75"/>
            <p:cNvSpPr/>
            <p:nvPr/>
          </p:nvSpPr>
          <p:spPr>
            <a:xfrm flipV="1">
              <a:off x="131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 flipV="1">
              <a:off x="178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 flipV="1">
              <a:off x="225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 flipV="1">
              <a:off x="272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 flipV="1">
              <a:off x="318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 flipV="1">
              <a:off x="365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 flipV="1">
              <a:off x="412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 flipV="1">
              <a:off x="4593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 flipV="1">
              <a:off x="5061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 flipV="1">
              <a:off x="5529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 flipV="1">
              <a:off x="6465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 flipV="1">
              <a:off x="5997762" y="3322811"/>
              <a:ext cx="468000" cy="113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6" name="Retângulo 55"/>
          <p:cNvSpPr/>
          <p:nvPr/>
        </p:nvSpPr>
        <p:spPr>
          <a:xfrm>
            <a:off x="1065610" y="4263833"/>
            <a:ext cx="702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Retângulo 58"/>
          <p:cNvSpPr/>
          <p:nvPr/>
        </p:nvSpPr>
        <p:spPr>
          <a:xfrm>
            <a:off x="1065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0" name="Retângulo 59"/>
          <p:cNvSpPr/>
          <p:nvPr/>
        </p:nvSpPr>
        <p:spPr>
          <a:xfrm>
            <a:off x="1533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61" name="Retângulo 60"/>
          <p:cNvSpPr/>
          <p:nvPr/>
        </p:nvSpPr>
        <p:spPr>
          <a:xfrm>
            <a:off x="2001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2" name="Retângulo 61"/>
          <p:cNvSpPr/>
          <p:nvPr/>
        </p:nvSpPr>
        <p:spPr>
          <a:xfrm>
            <a:off x="2469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10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3" name="Retângulo 62"/>
          <p:cNvSpPr/>
          <p:nvPr/>
        </p:nvSpPr>
        <p:spPr>
          <a:xfrm>
            <a:off x="2937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11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4" name="Retângulo 63"/>
          <p:cNvSpPr/>
          <p:nvPr/>
        </p:nvSpPr>
        <p:spPr>
          <a:xfrm>
            <a:off x="3405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12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5" name="Retângulo 64"/>
          <p:cNvSpPr/>
          <p:nvPr/>
        </p:nvSpPr>
        <p:spPr>
          <a:xfrm>
            <a:off x="3873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13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6" name="Retângulo 65"/>
          <p:cNvSpPr/>
          <p:nvPr/>
        </p:nvSpPr>
        <p:spPr>
          <a:xfrm>
            <a:off x="4341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14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7" name="Retângulo 66"/>
          <p:cNvSpPr/>
          <p:nvPr/>
        </p:nvSpPr>
        <p:spPr>
          <a:xfrm>
            <a:off x="4809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15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8" name="Retângulo 67"/>
          <p:cNvSpPr/>
          <p:nvPr/>
        </p:nvSpPr>
        <p:spPr>
          <a:xfrm>
            <a:off x="5277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16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69" name="Retângulo 68"/>
          <p:cNvSpPr/>
          <p:nvPr/>
        </p:nvSpPr>
        <p:spPr>
          <a:xfrm>
            <a:off x="5745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17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70" name="Retângulo 69"/>
          <p:cNvSpPr/>
          <p:nvPr/>
        </p:nvSpPr>
        <p:spPr>
          <a:xfrm>
            <a:off x="6213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18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71" name="Retângulo 70"/>
          <p:cNvSpPr/>
          <p:nvPr/>
        </p:nvSpPr>
        <p:spPr>
          <a:xfrm>
            <a:off x="7149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20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72" name="Retângulo 71"/>
          <p:cNvSpPr/>
          <p:nvPr/>
        </p:nvSpPr>
        <p:spPr>
          <a:xfrm>
            <a:off x="6681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19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sp>
        <p:nvSpPr>
          <p:cNvPr id="73" name="Retângulo 72"/>
          <p:cNvSpPr/>
          <p:nvPr/>
        </p:nvSpPr>
        <p:spPr>
          <a:xfrm>
            <a:off x="7617610" y="4253203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00" dirty="0" smtClean="0">
                <a:solidFill>
                  <a:schemeClr val="tx1"/>
                </a:solidFill>
              </a:rPr>
              <a:t>3×10</a:t>
            </a:r>
            <a:r>
              <a:rPr lang="pt-BR" sz="1000" baseline="30000" dirty="0" smtClean="0">
                <a:solidFill>
                  <a:schemeClr val="tx1"/>
                </a:solidFill>
              </a:rPr>
              <a:t>21</a:t>
            </a:r>
            <a:endParaRPr lang="pt-BR" sz="1000" baseline="30000" dirty="0">
              <a:solidFill>
                <a:schemeClr val="tx1"/>
              </a:solidFill>
            </a:endParaRPr>
          </a:p>
        </p:txBody>
      </p:sp>
      <p:cxnSp>
        <p:nvCxnSpPr>
          <p:cNvPr id="58" name="Conector de seta reta 57"/>
          <p:cNvCxnSpPr/>
          <p:nvPr/>
        </p:nvCxnSpPr>
        <p:spPr>
          <a:xfrm>
            <a:off x="1065610" y="4489866"/>
            <a:ext cx="7020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tângulo 53"/>
          <p:cNvSpPr/>
          <p:nvPr/>
        </p:nvSpPr>
        <p:spPr>
          <a:xfrm>
            <a:off x="1293260" y="4489866"/>
            <a:ext cx="2462046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72000" tIns="36000" rIns="72000" bIns="36000" rtlCol="0" anchor="ctr"/>
          <a:lstStyle/>
          <a:p>
            <a:r>
              <a:rPr lang="pt-BR" sz="900" dirty="0" smtClean="0">
                <a:solidFill>
                  <a:schemeClr val="tx1"/>
                </a:solidFill>
              </a:rPr>
              <a:t>Frequência, </a:t>
            </a:r>
            <a:r>
              <a:rPr lang="pt-BR" sz="900" i="1" dirty="0" smtClean="0">
                <a:solidFill>
                  <a:schemeClr val="tx1"/>
                </a:solidFill>
              </a:rPr>
              <a:t> f</a:t>
            </a:r>
            <a:r>
              <a:rPr lang="pt-BR" sz="900" dirty="0" smtClean="0">
                <a:solidFill>
                  <a:schemeClr val="tx1"/>
                </a:solidFill>
              </a:rPr>
              <a:t>, em Hz.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88" name="Retângulo 87"/>
          <p:cNvSpPr/>
          <p:nvPr/>
        </p:nvSpPr>
        <p:spPr>
          <a:xfrm>
            <a:off x="3553351" y="1115536"/>
            <a:ext cx="3269272" cy="360040"/>
          </a:xfrm>
          <a:prstGeom prst="rect">
            <a:avLst/>
          </a:prstGeom>
          <a:gradFill>
            <a:gsLst>
              <a:gs pos="64000">
                <a:srgbClr val="0000FF"/>
              </a:gs>
              <a:gs pos="50000">
                <a:srgbClr val="00B050"/>
              </a:gs>
              <a:gs pos="36000">
                <a:srgbClr val="FFFF00"/>
              </a:gs>
              <a:gs pos="22000">
                <a:srgbClr val="F9910C"/>
              </a:gs>
              <a:gs pos="8000">
                <a:srgbClr val="FF0000"/>
              </a:gs>
              <a:gs pos="92000">
                <a:srgbClr val="CC0099"/>
              </a:gs>
              <a:gs pos="78000">
                <a:srgbClr val="233F61"/>
              </a:gs>
            </a:gsLst>
            <a:lin ang="0" scaled="1"/>
          </a:gra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200"/>
          </a:p>
        </p:txBody>
      </p:sp>
      <p:sp>
        <p:nvSpPr>
          <p:cNvPr id="89" name="Retângulo 88"/>
          <p:cNvSpPr/>
          <p:nvPr/>
        </p:nvSpPr>
        <p:spPr>
          <a:xfrm>
            <a:off x="911498" y="1691600"/>
            <a:ext cx="7321004" cy="36004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0" name="Retângulo 89"/>
          <p:cNvSpPr/>
          <p:nvPr/>
        </p:nvSpPr>
        <p:spPr>
          <a:xfrm>
            <a:off x="911498" y="1691600"/>
            <a:ext cx="1317762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RÁDIO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91" name="Retângulo 90"/>
          <p:cNvSpPr/>
          <p:nvPr/>
        </p:nvSpPr>
        <p:spPr>
          <a:xfrm>
            <a:off x="2229260" y="1691600"/>
            <a:ext cx="1404000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MICRO-ONDAS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92" name="Retângulo 91"/>
          <p:cNvSpPr/>
          <p:nvPr/>
        </p:nvSpPr>
        <p:spPr>
          <a:xfrm>
            <a:off x="3633260" y="1691600"/>
            <a:ext cx="1490198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INFRA-VERMELHO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93" name="Retângulo 92"/>
          <p:cNvSpPr/>
          <p:nvPr/>
        </p:nvSpPr>
        <p:spPr>
          <a:xfrm>
            <a:off x="5123458" y="1691600"/>
            <a:ext cx="129059" cy="360040"/>
          </a:xfrm>
          <a:prstGeom prst="rect">
            <a:avLst/>
          </a:prstGeom>
          <a:gradFill>
            <a:gsLst>
              <a:gs pos="66000">
                <a:srgbClr val="0000FF"/>
              </a:gs>
              <a:gs pos="50000">
                <a:srgbClr val="00B050"/>
              </a:gs>
              <a:gs pos="32000">
                <a:srgbClr val="FFFF00"/>
              </a:gs>
              <a:gs pos="16000">
                <a:srgbClr val="F9910C"/>
              </a:gs>
              <a:gs pos="0">
                <a:srgbClr val="FF0000"/>
              </a:gs>
              <a:gs pos="100000">
                <a:srgbClr val="CC0099"/>
              </a:gs>
              <a:gs pos="82000">
                <a:srgbClr val="233F61"/>
              </a:gs>
            </a:gsLst>
            <a:lin ang="0" scaled="1"/>
          </a:gra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200"/>
          </a:p>
        </p:txBody>
      </p:sp>
      <p:sp>
        <p:nvSpPr>
          <p:cNvPr id="94" name="Retângulo 93"/>
          <p:cNvSpPr/>
          <p:nvPr/>
        </p:nvSpPr>
        <p:spPr>
          <a:xfrm>
            <a:off x="5252517" y="1691600"/>
            <a:ext cx="698699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pt-BR" sz="800" b="1" dirty="0" smtClean="0"/>
              <a:t>ULTRAVIOLETA</a:t>
            </a:r>
            <a:endParaRPr lang="pt-BR" sz="800" b="1" dirty="0"/>
          </a:p>
        </p:txBody>
      </p:sp>
      <p:sp>
        <p:nvSpPr>
          <p:cNvPr id="95" name="Retângulo 94"/>
          <p:cNvSpPr/>
          <p:nvPr/>
        </p:nvSpPr>
        <p:spPr>
          <a:xfrm>
            <a:off x="6909260" y="1691600"/>
            <a:ext cx="1323242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/>
              <a:t>RAIOS GAMA</a:t>
            </a:r>
            <a:endParaRPr lang="pt-BR" sz="1050" b="1" dirty="0"/>
          </a:p>
        </p:txBody>
      </p:sp>
      <p:sp>
        <p:nvSpPr>
          <p:cNvPr id="96" name="Retângulo 95"/>
          <p:cNvSpPr/>
          <p:nvPr/>
        </p:nvSpPr>
        <p:spPr>
          <a:xfrm>
            <a:off x="5951216" y="1691600"/>
            <a:ext cx="958044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/>
              <a:t>RAIOS-X</a:t>
            </a:r>
            <a:endParaRPr lang="pt-BR" sz="1050" b="1" dirty="0"/>
          </a:p>
        </p:txBody>
      </p:sp>
      <p:sp>
        <p:nvSpPr>
          <p:cNvPr id="97" name="Retângulo 96"/>
          <p:cNvSpPr/>
          <p:nvPr/>
        </p:nvSpPr>
        <p:spPr>
          <a:xfrm>
            <a:off x="6909259" y="1114410"/>
            <a:ext cx="848925" cy="36004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pt-BR" sz="1050" b="1" dirty="0" smtClean="0">
                <a:solidFill>
                  <a:schemeClr val="tx1"/>
                </a:solidFill>
              </a:rPr>
              <a:t>VISÍVEL</a:t>
            </a:r>
            <a:endParaRPr lang="pt-BR" sz="1050" b="1" dirty="0">
              <a:solidFill>
                <a:schemeClr val="tx1"/>
              </a:solidFill>
            </a:endParaRPr>
          </a:p>
        </p:txBody>
      </p:sp>
      <p:sp>
        <p:nvSpPr>
          <p:cNvPr id="98" name="Trapezoide 97"/>
          <p:cNvSpPr/>
          <p:nvPr/>
        </p:nvSpPr>
        <p:spPr>
          <a:xfrm flipV="1">
            <a:off x="3546623" y="1475576"/>
            <a:ext cx="3276000" cy="216024"/>
          </a:xfrm>
          <a:prstGeom prst="trapezoid">
            <a:avLst>
              <a:gd name="adj" fmla="val 77589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9" name="Retângulo 98"/>
          <p:cNvSpPr/>
          <p:nvPr/>
        </p:nvSpPr>
        <p:spPr>
          <a:xfrm>
            <a:off x="3319360" y="789296"/>
            <a:ext cx="468000" cy="21721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4.3×10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0" name="Retângulo 99"/>
          <p:cNvSpPr/>
          <p:nvPr/>
        </p:nvSpPr>
        <p:spPr>
          <a:xfrm>
            <a:off x="6127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7.3×10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1" name="Retângulo 100"/>
          <p:cNvSpPr/>
          <p:nvPr/>
        </p:nvSpPr>
        <p:spPr>
          <a:xfrm>
            <a:off x="6595360" y="789296"/>
            <a:ext cx="468000" cy="21721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7.6×10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2" name="Retângulo 101"/>
          <p:cNvSpPr/>
          <p:nvPr/>
        </p:nvSpPr>
        <p:spPr>
          <a:xfrm>
            <a:off x="3787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4.6×10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3" name="Retângulo 102"/>
          <p:cNvSpPr/>
          <p:nvPr/>
        </p:nvSpPr>
        <p:spPr>
          <a:xfrm>
            <a:off x="4255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5.1</a:t>
            </a:r>
            <a:r>
              <a:rPr lang="pt-BR" sz="900" dirty="0">
                <a:solidFill>
                  <a:schemeClr val="tx1"/>
                </a:solidFill>
              </a:rPr>
              <a:t>×</a:t>
            </a:r>
            <a:r>
              <a:rPr lang="pt-BR" sz="900" dirty="0" smtClean="0">
                <a:solidFill>
                  <a:schemeClr val="tx1"/>
                </a:solidFill>
              </a:rPr>
              <a:t>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4" name="Retângulo 103"/>
          <p:cNvSpPr/>
          <p:nvPr/>
        </p:nvSpPr>
        <p:spPr>
          <a:xfrm>
            <a:off x="5191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6.2</a:t>
            </a:r>
            <a:r>
              <a:rPr lang="pt-BR" sz="900" dirty="0">
                <a:solidFill>
                  <a:schemeClr val="tx1"/>
                </a:solidFill>
              </a:rPr>
              <a:t>×</a:t>
            </a:r>
            <a:r>
              <a:rPr lang="pt-BR" sz="900" dirty="0" smtClean="0">
                <a:solidFill>
                  <a:schemeClr val="tx1"/>
                </a:solidFill>
              </a:rPr>
              <a:t>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5" name="Retângulo 104"/>
          <p:cNvSpPr/>
          <p:nvPr/>
        </p:nvSpPr>
        <p:spPr>
          <a:xfrm>
            <a:off x="4723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5.7</a:t>
            </a:r>
            <a:r>
              <a:rPr lang="pt-BR" sz="900" dirty="0">
                <a:solidFill>
                  <a:schemeClr val="tx1"/>
                </a:solidFill>
              </a:rPr>
              <a:t>×</a:t>
            </a:r>
            <a:r>
              <a:rPr lang="pt-BR" sz="900" dirty="0" smtClean="0">
                <a:solidFill>
                  <a:schemeClr val="tx1"/>
                </a:solidFill>
              </a:rPr>
              <a:t>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6" name="Retângulo 105"/>
          <p:cNvSpPr/>
          <p:nvPr/>
        </p:nvSpPr>
        <p:spPr>
          <a:xfrm>
            <a:off x="5659360" y="789296"/>
            <a:ext cx="468000" cy="216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6.8</a:t>
            </a:r>
            <a:r>
              <a:rPr lang="pt-BR" sz="900" dirty="0">
                <a:solidFill>
                  <a:schemeClr val="tx1"/>
                </a:solidFill>
              </a:rPr>
              <a:t>×</a:t>
            </a:r>
            <a:r>
              <a:rPr lang="pt-BR" sz="900" dirty="0" smtClean="0">
                <a:solidFill>
                  <a:schemeClr val="tx1"/>
                </a:solidFill>
              </a:rPr>
              <a:t>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07" name="Retângulo 106"/>
          <p:cNvSpPr/>
          <p:nvPr/>
        </p:nvSpPr>
        <p:spPr>
          <a:xfrm>
            <a:off x="911498" y="2051640"/>
            <a:ext cx="1317762" cy="15121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8" name="Retângulo 107"/>
          <p:cNvSpPr/>
          <p:nvPr/>
        </p:nvSpPr>
        <p:spPr>
          <a:xfrm>
            <a:off x="2228860" y="2051640"/>
            <a:ext cx="1404399" cy="15121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9" name="Retângulo 108"/>
          <p:cNvSpPr/>
          <p:nvPr/>
        </p:nvSpPr>
        <p:spPr>
          <a:xfrm>
            <a:off x="3632861" y="2051640"/>
            <a:ext cx="1490597" cy="151216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0" name="Retângulo 109"/>
          <p:cNvSpPr/>
          <p:nvPr/>
        </p:nvSpPr>
        <p:spPr>
          <a:xfrm>
            <a:off x="5123458" y="2051640"/>
            <a:ext cx="129059" cy="15121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1" name="Retângulo 110"/>
          <p:cNvSpPr/>
          <p:nvPr/>
        </p:nvSpPr>
        <p:spPr>
          <a:xfrm>
            <a:off x="5252517" y="2051640"/>
            <a:ext cx="698699" cy="151216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2" name="Retângulo 111"/>
          <p:cNvSpPr/>
          <p:nvPr/>
        </p:nvSpPr>
        <p:spPr>
          <a:xfrm>
            <a:off x="5951216" y="2051640"/>
            <a:ext cx="969290" cy="151216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13" name="Grupo 112"/>
          <p:cNvGrpSpPr/>
          <p:nvPr/>
        </p:nvGrpSpPr>
        <p:grpSpPr>
          <a:xfrm>
            <a:off x="911498" y="2195656"/>
            <a:ext cx="7321004" cy="1224136"/>
            <a:chOff x="381762" y="1131590"/>
            <a:chExt cx="6552000" cy="936104"/>
          </a:xfrm>
        </p:grpSpPr>
        <p:sp>
          <p:nvSpPr>
            <p:cNvPr id="114" name="Forma livre 113"/>
            <p:cNvSpPr/>
            <p:nvPr/>
          </p:nvSpPr>
          <p:spPr>
            <a:xfrm>
              <a:off x="3793078" y="1131590"/>
              <a:ext cx="3140684" cy="924960"/>
            </a:xfrm>
            <a:custGeom>
              <a:avLst/>
              <a:gdLst>
                <a:gd name="connsiteX0" fmla="*/ 3635545 w 3635545"/>
                <a:gd name="connsiteY0" fmla="*/ 12280 h 605211"/>
                <a:gd name="connsiteX1" fmla="*/ 3599827 w 3635545"/>
                <a:gd name="connsiteY1" fmla="*/ 602830 h 605211"/>
                <a:gd name="connsiteX2" fmla="*/ 3554583 w 3635545"/>
                <a:gd name="connsiteY2" fmla="*/ 14661 h 605211"/>
                <a:gd name="connsiteX3" fmla="*/ 3504577 w 3635545"/>
                <a:gd name="connsiteY3" fmla="*/ 602830 h 605211"/>
                <a:gd name="connsiteX4" fmla="*/ 3459333 w 3635545"/>
                <a:gd name="connsiteY4" fmla="*/ 14661 h 605211"/>
                <a:gd name="connsiteX5" fmla="*/ 3411708 w 3635545"/>
                <a:gd name="connsiteY5" fmla="*/ 602830 h 605211"/>
                <a:gd name="connsiteX6" fmla="*/ 3364083 w 3635545"/>
                <a:gd name="connsiteY6" fmla="*/ 14661 h 605211"/>
                <a:gd name="connsiteX7" fmla="*/ 3316458 w 3635545"/>
                <a:gd name="connsiteY7" fmla="*/ 602830 h 605211"/>
                <a:gd name="connsiteX8" fmla="*/ 3266452 w 3635545"/>
                <a:gd name="connsiteY8" fmla="*/ 14661 h 605211"/>
                <a:gd name="connsiteX9" fmla="*/ 3214064 w 3635545"/>
                <a:gd name="connsiteY9" fmla="*/ 605211 h 605211"/>
                <a:gd name="connsiteX10" fmla="*/ 3159295 w 3635545"/>
                <a:gd name="connsiteY10" fmla="*/ 14661 h 605211"/>
                <a:gd name="connsiteX11" fmla="*/ 3102145 w 3635545"/>
                <a:gd name="connsiteY11" fmla="*/ 605211 h 605211"/>
                <a:gd name="connsiteX12" fmla="*/ 3044995 w 3635545"/>
                <a:gd name="connsiteY12" fmla="*/ 14661 h 605211"/>
                <a:gd name="connsiteX13" fmla="*/ 2990227 w 3635545"/>
                <a:gd name="connsiteY13" fmla="*/ 602830 h 605211"/>
                <a:gd name="connsiteX14" fmla="*/ 2935458 w 3635545"/>
                <a:gd name="connsiteY14" fmla="*/ 14661 h 605211"/>
                <a:gd name="connsiteX15" fmla="*/ 2875927 w 3635545"/>
                <a:gd name="connsiteY15" fmla="*/ 605211 h 605211"/>
                <a:gd name="connsiteX16" fmla="*/ 2816395 w 3635545"/>
                <a:gd name="connsiteY16" fmla="*/ 14661 h 605211"/>
                <a:gd name="connsiteX17" fmla="*/ 2754483 w 3635545"/>
                <a:gd name="connsiteY17" fmla="*/ 602830 h 605211"/>
                <a:gd name="connsiteX18" fmla="*/ 2692570 w 3635545"/>
                <a:gd name="connsiteY18" fmla="*/ 14661 h 605211"/>
                <a:gd name="connsiteX19" fmla="*/ 2628277 w 3635545"/>
                <a:gd name="connsiteY19" fmla="*/ 602830 h 605211"/>
                <a:gd name="connsiteX20" fmla="*/ 2561602 w 3635545"/>
                <a:gd name="connsiteY20" fmla="*/ 14661 h 605211"/>
                <a:gd name="connsiteX21" fmla="*/ 2492545 w 3635545"/>
                <a:gd name="connsiteY21" fmla="*/ 602830 h 605211"/>
                <a:gd name="connsiteX22" fmla="*/ 2423489 w 3635545"/>
                <a:gd name="connsiteY22" fmla="*/ 14661 h 605211"/>
                <a:gd name="connsiteX23" fmla="*/ 2352052 w 3635545"/>
                <a:gd name="connsiteY23" fmla="*/ 602830 h 605211"/>
                <a:gd name="connsiteX24" fmla="*/ 2278233 w 3635545"/>
                <a:gd name="connsiteY24" fmla="*/ 14661 h 605211"/>
                <a:gd name="connsiteX25" fmla="*/ 2202033 w 3635545"/>
                <a:gd name="connsiteY25" fmla="*/ 602830 h 605211"/>
                <a:gd name="connsiteX26" fmla="*/ 2123452 w 3635545"/>
                <a:gd name="connsiteY26" fmla="*/ 14661 h 605211"/>
                <a:gd name="connsiteX27" fmla="*/ 2037727 w 3635545"/>
                <a:gd name="connsiteY27" fmla="*/ 602830 h 605211"/>
                <a:gd name="connsiteX28" fmla="*/ 1954383 w 3635545"/>
                <a:gd name="connsiteY28" fmla="*/ 14661 h 605211"/>
                <a:gd name="connsiteX29" fmla="*/ 1863895 w 3635545"/>
                <a:gd name="connsiteY29" fmla="*/ 602830 h 605211"/>
                <a:gd name="connsiteX30" fmla="*/ 1773408 w 3635545"/>
                <a:gd name="connsiteY30" fmla="*/ 14661 h 605211"/>
                <a:gd name="connsiteX31" fmla="*/ 1675777 w 3635545"/>
                <a:gd name="connsiteY31" fmla="*/ 602830 h 605211"/>
                <a:gd name="connsiteX32" fmla="*/ 1580527 w 3635545"/>
                <a:gd name="connsiteY32" fmla="*/ 14661 h 605211"/>
                <a:gd name="connsiteX33" fmla="*/ 1470989 w 3635545"/>
                <a:gd name="connsiteY33" fmla="*/ 602830 h 605211"/>
                <a:gd name="connsiteX34" fmla="*/ 1366214 w 3635545"/>
                <a:gd name="connsiteY34" fmla="*/ 14661 h 605211"/>
                <a:gd name="connsiteX35" fmla="*/ 1242389 w 3635545"/>
                <a:gd name="connsiteY35" fmla="*/ 602830 h 605211"/>
                <a:gd name="connsiteX36" fmla="*/ 1123327 w 3635545"/>
                <a:gd name="connsiteY36" fmla="*/ 14661 h 605211"/>
                <a:gd name="connsiteX37" fmla="*/ 985214 w 3635545"/>
                <a:gd name="connsiteY37" fmla="*/ 602830 h 605211"/>
                <a:gd name="connsiteX38" fmla="*/ 849483 w 3635545"/>
                <a:gd name="connsiteY38" fmla="*/ 14661 h 605211"/>
                <a:gd name="connsiteX39" fmla="*/ 694702 w 3635545"/>
                <a:gd name="connsiteY39" fmla="*/ 602830 h 605211"/>
                <a:gd name="connsiteX40" fmla="*/ 535158 w 3635545"/>
                <a:gd name="connsiteY40" fmla="*/ 14661 h 605211"/>
                <a:gd name="connsiteX41" fmla="*/ 347039 w 3635545"/>
                <a:gd name="connsiteY41" fmla="*/ 605211 h 605211"/>
                <a:gd name="connsiteX42" fmla="*/ 158920 w 3635545"/>
                <a:gd name="connsiteY42" fmla="*/ 14661 h 605211"/>
                <a:gd name="connsiteX0" fmla="*/ 3288506 w 3288506"/>
                <a:gd name="connsiteY0" fmla="*/ 0 h 592931"/>
                <a:gd name="connsiteX1" fmla="*/ 3252788 w 3288506"/>
                <a:gd name="connsiteY1" fmla="*/ 590550 h 592931"/>
                <a:gd name="connsiteX2" fmla="*/ 3207544 w 3288506"/>
                <a:gd name="connsiteY2" fmla="*/ 2381 h 592931"/>
                <a:gd name="connsiteX3" fmla="*/ 3157538 w 3288506"/>
                <a:gd name="connsiteY3" fmla="*/ 590550 h 592931"/>
                <a:gd name="connsiteX4" fmla="*/ 3112294 w 3288506"/>
                <a:gd name="connsiteY4" fmla="*/ 2381 h 592931"/>
                <a:gd name="connsiteX5" fmla="*/ 3064669 w 3288506"/>
                <a:gd name="connsiteY5" fmla="*/ 590550 h 592931"/>
                <a:gd name="connsiteX6" fmla="*/ 3017044 w 3288506"/>
                <a:gd name="connsiteY6" fmla="*/ 2381 h 592931"/>
                <a:gd name="connsiteX7" fmla="*/ 2969419 w 3288506"/>
                <a:gd name="connsiteY7" fmla="*/ 590550 h 592931"/>
                <a:gd name="connsiteX8" fmla="*/ 2919413 w 3288506"/>
                <a:gd name="connsiteY8" fmla="*/ 2381 h 592931"/>
                <a:gd name="connsiteX9" fmla="*/ 2867025 w 3288506"/>
                <a:gd name="connsiteY9" fmla="*/ 592931 h 592931"/>
                <a:gd name="connsiteX10" fmla="*/ 2812256 w 3288506"/>
                <a:gd name="connsiteY10" fmla="*/ 2381 h 592931"/>
                <a:gd name="connsiteX11" fmla="*/ 2755106 w 3288506"/>
                <a:gd name="connsiteY11" fmla="*/ 592931 h 592931"/>
                <a:gd name="connsiteX12" fmla="*/ 2697956 w 3288506"/>
                <a:gd name="connsiteY12" fmla="*/ 2381 h 592931"/>
                <a:gd name="connsiteX13" fmla="*/ 2643188 w 3288506"/>
                <a:gd name="connsiteY13" fmla="*/ 590550 h 592931"/>
                <a:gd name="connsiteX14" fmla="*/ 2588419 w 3288506"/>
                <a:gd name="connsiteY14" fmla="*/ 2381 h 592931"/>
                <a:gd name="connsiteX15" fmla="*/ 2528888 w 3288506"/>
                <a:gd name="connsiteY15" fmla="*/ 592931 h 592931"/>
                <a:gd name="connsiteX16" fmla="*/ 2469356 w 3288506"/>
                <a:gd name="connsiteY16" fmla="*/ 2381 h 592931"/>
                <a:gd name="connsiteX17" fmla="*/ 2407444 w 3288506"/>
                <a:gd name="connsiteY17" fmla="*/ 590550 h 592931"/>
                <a:gd name="connsiteX18" fmla="*/ 2345531 w 3288506"/>
                <a:gd name="connsiteY18" fmla="*/ 2381 h 592931"/>
                <a:gd name="connsiteX19" fmla="*/ 2281238 w 3288506"/>
                <a:gd name="connsiteY19" fmla="*/ 590550 h 592931"/>
                <a:gd name="connsiteX20" fmla="*/ 2214563 w 3288506"/>
                <a:gd name="connsiteY20" fmla="*/ 2381 h 592931"/>
                <a:gd name="connsiteX21" fmla="*/ 2145506 w 3288506"/>
                <a:gd name="connsiteY21" fmla="*/ 590550 h 592931"/>
                <a:gd name="connsiteX22" fmla="*/ 2076450 w 3288506"/>
                <a:gd name="connsiteY22" fmla="*/ 2381 h 592931"/>
                <a:gd name="connsiteX23" fmla="*/ 2005013 w 3288506"/>
                <a:gd name="connsiteY23" fmla="*/ 590550 h 592931"/>
                <a:gd name="connsiteX24" fmla="*/ 1931194 w 3288506"/>
                <a:gd name="connsiteY24" fmla="*/ 2381 h 592931"/>
                <a:gd name="connsiteX25" fmla="*/ 1854994 w 3288506"/>
                <a:gd name="connsiteY25" fmla="*/ 590550 h 592931"/>
                <a:gd name="connsiteX26" fmla="*/ 1776413 w 3288506"/>
                <a:gd name="connsiteY26" fmla="*/ 2381 h 592931"/>
                <a:gd name="connsiteX27" fmla="*/ 1690688 w 3288506"/>
                <a:gd name="connsiteY27" fmla="*/ 590550 h 592931"/>
                <a:gd name="connsiteX28" fmla="*/ 1607344 w 3288506"/>
                <a:gd name="connsiteY28" fmla="*/ 2381 h 592931"/>
                <a:gd name="connsiteX29" fmla="*/ 1516856 w 3288506"/>
                <a:gd name="connsiteY29" fmla="*/ 590550 h 592931"/>
                <a:gd name="connsiteX30" fmla="*/ 1426369 w 3288506"/>
                <a:gd name="connsiteY30" fmla="*/ 2381 h 592931"/>
                <a:gd name="connsiteX31" fmla="*/ 1328738 w 3288506"/>
                <a:gd name="connsiteY31" fmla="*/ 590550 h 592931"/>
                <a:gd name="connsiteX32" fmla="*/ 1233488 w 3288506"/>
                <a:gd name="connsiteY32" fmla="*/ 2381 h 592931"/>
                <a:gd name="connsiteX33" fmla="*/ 1123950 w 3288506"/>
                <a:gd name="connsiteY33" fmla="*/ 590550 h 592931"/>
                <a:gd name="connsiteX34" fmla="*/ 1019175 w 3288506"/>
                <a:gd name="connsiteY34" fmla="*/ 2381 h 592931"/>
                <a:gd name="connsiteX35" fmla="*/ 895350 w 3288506"/>
                <a:gd name="connsiteY35" fmla="*/ 590550 h 592931"/>
                <a:gd name="connsiteX36" fmla="*/ 776288 w 3288506"/>
                <a:gd name="connsiteY36" fmla="*/ 2381 h 592931"/>
                <a:gd name="connsiteX37" fmla="*/ 638175 w 3288506"/>
                <a:gd name="connsiteY37" fmla="*/ 590550 h 592931"/>
                <a:gd name="connsiteX38" fmla="*/ 502444 w 3288506"/>
                <a:gd name="connsiteY38" fmla="*/ 2381 h 592931"/>
                <a:gd name="connsiteX39" fmla="*/ 347663 w 3288506"/>
                <a:gd name="connsiteY39" fmla="*/ 590550 h 592931"/>
                <a:gd name="connsiteX40" fmla="*/ 188119 w 3288506"/>
                <a:gd name="connsiteY40" fmla="*/ 2381 h 592931"/>
                <a:gd name="connsiteX41" fmla="*/ 0 w 3288506"/>
                <a:gd name="connsiteY41" fmla="*/ 592931 h 59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288506" h="592931">
                  <a:moveTo>
                    <a:pt x="3288506" y="0"/>
                  </a:moveTo>
                  <a:cubicBezTo>
                    <a:pt x="3277394" y="295076"/>
                    <a:pt x="3266282" y="590153"/>
                    <a:pt x="3252788" y="590550"/>
                  </a:cubicBezTo>
                  <a:cubicBezTo>
                    <a:pt x="3239294" y="590947"/>
                    <a:pt x="3223419" y="2381"/>
                    <a:pt x="3207544" y="2381"/>
                  </a:cubicBezTo>
                  <a:cubicBezTo>
                    <a:pt x="3191669" y="2381"/>
                    <a:pt x="3173413" y="590550"/>
                    <a:pt x="3157538" y="590550"/>
                  </a:cubicBezTo>
                  <a:cubicBezTo>
                    <a:pt x="3141663" y="590550"/>
                    <a:pt x="3127772" y="2381"/>
                    <a:pt x="3112294" y="2381"/>
                  </a:cubicBezTo>
                  <a:cubicBezTo>
                    <a:pt x="3096816" y="2381"/>
                    <a:pt x="3080544" y="590550"/>
                    <a:pt x="3064669" y="590550"/>
                  </a:cubicBezTo>
                  <a:cubicBezTo>
                    <a:pt x="3048794" y="590550"/>
                    <a:pt x="3032919" y="2381"/>
                    <a:pt x="3017044" y="2381"/>
                  </a:cubicBezTo>
                  <a:cubicBezTo>
                    <a:pt x="3001169" y="2381"/>
                    <a:pt x="2985691" y="590550"/>
                    <a:pt x="2969419" y="590550"/>
                  </a:cubicBezTo>
                  <a:cubicBezTo>
                    <a:pt x="2953147" y="590550"/>
                    <a:pt x="2936479" y="1984"/>
                    <a:pt x="2919413" y="2381"/>
                  </a:cubicBezTo>
                  <a:cubicBezTo>
                    <a:pt x="2902347" y="2778"/>
                    <a:pt x="2884884" y="592931"/>
                    <a:pt x="2867025" y="592931"/>
                  </a:cubicBezTo>
                  <a:cubicBezTo>
                    <a:pt x="2849166" y="592931"/>
                    <a:pt x="2830909" y="2381"/>
                    <a:pt x="2812256" y="2381"/>
                  </a:cubicBezTo>
                  <a:cubicBezTo>
                    <a:pt x="2793603" y="2381"/>
                    <a:pt x="2774156" y="592931"/>
                    <a:pt x="2755106" y="592931"/>
                  </a:cubicBezTo>
                  <a:cubicBezTo>
                    <a:pt x="2736056" y="592931"/>
                    <a:pt x="2716609" y="2778"/>
                    <a:pt x="2697956" y="2381"/>
                  </a:cubicBezTo>
                  <a:cubicBezTo>
                    <a:pt x="2679303" y="1984"/>
                    <a:pt x="2661444" y="590550"/>
                    <a:pt x="2643188" y="590550"/>
                  </a:cubicBezTo>
                  <a:cubicBezTo>
                    <a:pt x="2624932" y="590550"/>
                    <a:pt x="2607469" y="1984"/>
                    <a:pt x="2588419" y="2381"/>
                  </a:cubicBezTo>
                  <a:cubicBezTo>
                    <a:pt x="2569369" y="2778"/>
                    <a:pt x="2548732" y="592931"/>
                    <a:pt x="2528888" y="592931"/>
                  </a:cubicBezTo>
                  <a:cubicBezTo>
                    <a:pt x="2509044" y="592931"/>
                    <a:pt x="2489597" y="2778"/>
                    <a:pt x="2469356" y="2381"/>
                  </a:cubicBezTo>
                  <a:cubicBezTo>
                    <a:pt x="2449115" y="1984"/>
                    <a:pt x="2428081" y="590550"/>
                    <a:pt x="2407444" y="590550"/>
                  </a:cubicBezTo>
                  <a:cubicBezTo>
                    <a:pt x="2386807" y="590550"/>
                    <a:pt x="2366565" y="2381"/>
                    <a:pt x="2345531" y="2381"/>
                  </a:cubicBezTo>
                  <a:cubicBezTo>
                    <a:pt x="2324497" y="2381"/>
                    <a:pt x="2303066" y="590550"/>
                    <a:pt x="2281238" y="590550"/>
                  </a:cubicBezTo>
                  <a:cubicBezTo>
                    <a:pt x="2259410" y="590550"/>
                    <a:pt x="2237185" y="2381"/>
                    <a:pt x="2214563" y="2381"/>
                  </a:cubicBezTo>
                  <a:cubicBezTo>
                    <a:pt x="2191941" y="2381"/>
                    <a:pt x="2168525" y="590550"/>
                    <a:pt x="2145506" y="590550"/>
                  </a:cubicBezTo>
                  <a:cubicBezTo>
                    <a:pt x="2122487" y="590550"/>
                    <a:pt x="2099865" y="2381"/>
                    <a:pt x="2076450" y="2381"/>
                  </a:cubicBezTo>
                  <a:cubicBezTo>
                    <a:pt x="2053035" y="2381"/>
                    <a:pt x="2029222" y="590550"/>
                    <a:pt x="2005013" y="590550"/>
                  </a:cubicBezTo>
                  <a:cubicBezTo>
                    <a:pt x="1980804" y="590550"/>
                    <a:pt x="1956197" y="2381"/>
                    <a:pt x="1931194" y="2381"/>
                  </a:cubicBezTo>
                  <a:cubicBezTo>
                    <a:pt x="1906191" y="2381"/>
                    <a:pt x="1880791" y="590550"/>
                    <a:pt x="1854994" y="590550"/>
                  </a:cubicBezTo>
                  <a:cubicBezTo>
                    <a:pt x="1829197" y="590550"/>
                    <a:pt x="1803797" y="2381"/>
                    <a:pt x="1776413" y="2381"/>
                  </a:cubicBezTo>
                  <a:cubicBezTo>
                    <a:pt x="1749029" y="2381"/>
                    <a:pt x="1718866" y="590550"/>
                    <a:pt x="1690688" y="590550"/>
                  </a:cubicBezTo>
                  <a:cubicBezTo>
                    <a:pt x="1662510" y="590550"/>
                    <a:pt x="1636316" y="2381"/>
                    <a:pt x="1607344" y="2381"/>
                  </a:cubicBezTo>
                  <a:cubicBezTo>
                    <a:pt x="1578372" y="2381"/>
                    <a:pt x="1547018" y="590550"/>
                    <a:pt x="1516856" y="590550"/>
                  </a:cubicBezTo>
                  <a:cubicBezTo>
                    <a:pt x="1486694" y="590550"/>
                    <a:pt x="1457722" y="2381"/>
                    <a:pt x="1426369" y="2381"/>
                  </a:cubicBezTo>
                  <a:cubicBezTo>
                    <a:pt x="1395016" y="2381"/>
                    <a:pt x="1360885" y="590550"/>
                    <a:pt x="1328738" y="590550"/>
                  </a:cubicBezTo>
                  <a:cubicBezTo>
                    <a:pt x="1296591" y="590550"/>
                    <a:pt x="1267619" y="2381"/>
                    <a:pt x="1233488" y="2381"/>
                  </a:cubicBezTo>
                  <a:cubicBezTo>
                    <a:pt x="1199357" y="2381"/>
                    <a:pt x="1159669" y="590550"/>
                    <a:pt x="1123950" y="590550"/>
                  </a:cubicBezTo>
                  <a:cubicBezTo>
                    <a:pt x="1088231" y="590550"/>
                    <a:pt x="1057275" y="2381"/>
                    <a:pt x="1019175" y="2381"/>
                  </a:cubicBezTo>
                  <a:cubicBezTo>
                    <a:pt x="981075" y="2381"/>
                    <a:pt x="935831" y="590550"/>
                    <a:pt x="895350" y="590550"/>
                  </a:cubicBezTo>
                  <a:cubicBezTo>
                    <a:pt x="854869" y="590550"/>
                    <a:pt x="819150" y="2381"/>
                    <a:pt x="776288" y="2381"/>
                  </a:cubicBezTo>
                  <a:cubicBezTo>
                    <a:pt x="733426" y="2381"/>
                    <a:pt x="683816" y="590550"/>
                    <a:pt x="638175" y="590550"/>
                  </a:cubicBezTo>
                  <a:cubicBezTo>
                    <a:pt x="592534" y="590550"/>
                    <a:pt x="550863" y="2381"/>
                    <a:pt x="502444" y="2381"/>
                  </a:cubicBezTo>
                  <a:cubicBezTo>
                    <a:pt x="454025" y="2381"/>
                    <a:pt x="400050" y="590550"/>
                    <a:pt x="347663" y="590550"/>
                  </a:cubicBezTo>
                  <a:cubicBezTo>
                    <a:pt x="295276" y="590550"/>
                    <a:pt x="246063" y="1984"/>
                    <a:pt x="188119" y="2381"/>
                  </a:cubicBezTo>
                  <a:cubicBezTo>
                    <a:pt x="130175" y="2778"/>
                    <a:pt x="62706" y="592931"/>
                    <a:pt x="0" y="592931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3059832" y="1131590"/>
              <a:ext cx="914400" cy="93610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Forma livre 115"/>
            <p:cNvSpPr/>
            <p:nvPr/>
          </p:nvSpPr>
          <p:spPr>
            <a:xfrm>
              <a:off x="381762" y="1131590"/>
              <a:ext cx="3590978" cy="936104"/>
            </a:xfrm>
            <a:custGeom>
              <a:avLst/>
              <a:gdLst>
                <a:gd name="connsiteX0" fmla="*/ 0 w 3755232"/>
                <a:gd name="connsiteY0" fmla="*/ 592931 h 592931"/>
                <a:gd name="connsiteX1" fmla="*/ 900113 w 3755232"/>
                <a:gd name="connsiteY1" fmla="*/ 2381 h 592931"/>
                <a:gd name="connsiteX2" fmla="*/ 1524001 w 3755232"/>
                <a:gd name="connsiteY2" fmla="*/ 592931 h 592931"/>
                <a:gd name="connsiteX3" fmla="*/ 2145507 w 3755232"/>
                <a:gd name="connsiteY3" fmla="*/ 2381 h 592931"/>
                <a:gd name="connsiteX4" fmla="*/ 2512219 w 3755232"/>
                <a:gd name="connsiteY4" fmla="*/ 590550 h 592931"/>
                <a:gd name="connsiteX5" fmla="*/ 2878932 w 3755232"/>
                <a:gd name="connsiteY5" fmla="*/ 2381 h 592931"/>
                <a:gd name="connsiteX6" fmla="*/ 3131344 w 3755232"/>
                <a:gd name="connsiteY6" fmla="*/ 592931 h 592931"/>
                <a:gd name="connsiteX7" fmla="*/ 3376613 w 3755232"/>
                <a:gd name="connsiteY7" fmla="*/ 2381 h 592931"/>
                <a:gd name="connsiteX8" fmla="*/ 3564732 w 3755232"/>
                <a:gd name="connsiteY8" fmla="*/ 592931 h 592931"/>
                <a:gd name="connsiteX9" fmla="*/ 3755232 w 3755232"/>
                <a:gd name="connsiteY9" fmla="*/ 0 h 592931"/>
                <a:gd name="connsiteX0" fmla="*/ 59337 w 3814569"/>
                <a:gd name="connsiteY0" fmla="*/ 592931 h 634830"/>
                <a:gd name="connsiteX1" fmla="*/ 68862 w 3814569"/>
                <a:gd name="connsiteY1" fmla="*/ 590550 h 634830"/>
                <a:gd name="connsiteX2" fmla="*/ 959450 w 3814569"/>
                <a:gd name="connsiteY2" fmla="*/ 2381 h 634830"/>
                <a:gd name="connsiteX3" fmla="*/ 1583338 w 3814569"/>
                <a:gd name="connsiteY3" fmla="*/ 592931 h 634830"/>
                <a:gd name="connsiteX4" fmla="*/ 2204844 w 3814569"/>
                <a:gd name="connsiteY4" fmla="*/ 2381 h 634830"/>
                <a:gd name="connsiteX5" fmla="*/ 2571556 w 3814569"/>
                <a:gd name="connsiteY5" fmla="*/ 590550 h 634830"/>
                <a:gd name="connsiteX6" fmla="*/ 2938269 w 3814569"/>
                <a:gd name="connsiteY6" fmla="*/ 2381 h 634830"/>
                <a:gd name="connsiteX7" fmla="*/ 3190681 w 3814569"/>
                <a:gd name="connsiteY7" fmla="*/ 592931 h 634830"/>
                <a:gd name="connsiteX8" fmla="*/ 3435950 w 3814569"/>
                <a:gd name="connsiteY8" fmla="*/ 2381 h 634830"/>
                <a:gd name="connsiteX9" fmla="*/ 3624069 w 3814569"/>
                <a:gd name="connsiteY9" fmla="*/ 592931 h 634830"/>
                <a:gd name="connsiteX10" fmla="*/ 3814569 w 3814569"/>
                <a:gd name="connsiteY10" fmla="*/ 0 h 634830"/>
                <a:gd name="connsiteX0" fmla="*/ 9084 w 3764316"/>
                <a:gd name="connsiteY0" fmla="*/ 592931 h 688804"/>
                <a:gd name="connsiteX1" fmla="*/ 104334 w 3764316"/>
                <a:gd name="connsiteY1" fmla="*/ 657225 h 688804"/>
                <a:gd name="connsiteX2" fmla="*/ 909197 w 3764316"/>
                <a:gd name="connsiteY2" fmla="*/ 2381 h 688804"/>
                <a:gd name="connsiteX3" fmla="*/ 1533085 w 3764316"/>
                <a:gd name="connsiteY3" fmla="*/ 592931 h 688804"/>
                <a:gd name="connsiteX4" fmla="*/ 2154591 w 3764316"/>
                <a:gd name="connsiteY4" fmla="*/ 2381 h 688804"/>
                <a:gd name="connsiteX5" fmla="*/ 2521303 w 3764316"/>
                <a:gd name="connsiteY5" fmla="*/ 590550 h 688804"/>
                <a:gd name="connsiteX6" fmla="*/ 2888016 w 3764316"/>
                <a:gd name="connsiteY6" fmla="*/ 2381 h 688804"/>
                <a:gd name="connsiteX7" fmla="*/ 3140428 w 3764316"/>
                <a:gd name="connsiteY7" fmla="*/ 592931 h 688804"/>
                <a:gd name="connsiteX8" fmla="*/ 3385697 w 3764316"/>
                <a:gd name="connsiteY8" fmla="*/ 2381 h 688804"/>
                <a:gd name="connsiteX9" fmla="*/ 3573816 w 3764316"/>
                <a:gd name="connsiteY9" fmla="*/ 592931 h 688804"/>
                <a:gd name="connsiteX10" fmla="*/ 3764316 w 3764316"/>
                <a:gd name="connsiteY10" fmla="*/ 0 h 688804"/>
                <a:gd name="connsiteX0" fmla="*/ 0 w 4650582"/>
                <a:gd name="connsiteY0" fmla="*/ 16669 h 666246"/>
                <a:gd name="connsiteX1" fmla="*/ 990600 w 4650582"/>
                <a:gd name="connsiteY1" fmla="*/ 657225 h 666246"/>
                <a:gd name="connsiteX2" fmla="*/ 1795463 w 4650582"/>
                <a:gd name="connsiteY2" fmla="*/ 2381 h 666246"/>
                <a:gd name="connsiteX3" fmla="*/ 2419351 w 4650582"/>
                <a:gd name="connsiteY3" fmla="*/ 592931 h 666246"/>
                <a:gd name="connsiteX4" fmla="*/ 3040857 w 4650582"/>
                <a:gd name="connsiteY4" fmla="*/ 2381 h 666246"/>
                <a:gd name="connsiteX5" fmla="*/ 3407569 w 4650582"/>
                <a:gd name="connsiteY5" fmla="*/ 590550 h 666246"/>
                <a:gd name="connsiteX6" fmla="*/ 3774282 w 4650582"/>
                <a:gd name="connsiteY6" fmla="*/ 2381 h 666246"/>
                <a:gd name="connsiteX7" fmla="*/ 4026694 w 4650582"/>
                <a:gd name="connsiteY7" fmla="*/ 592931 h 666246"/>
                <a:gd name="connsiteX8" fmla="*/ 4271963 w 4650582"/>
                <a:gd name="connsiteY8" fmla="*/ 2381 h 666246"/>
                <a:gd name="connsiteX9" fmla="*/ 4460082 w 4650582"/>
                <a:gd name="connsiteY9" fmla="*/ 592931 h 666246"/>
                <a:gd name="connsiteX10" fmla="*/ 4650582 w 4650582"/>
                <a:gd name="connsiteY10" fmla="*/ 0 h 666246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124"/>
                <a:gd name="connsiteX1" fmla="*/ 890588 w 4650582"/>
                <a:gd name="connsiteY1" fmla="*/ 600075 h 600124"/>
                <a:gd name="connsiteX2" fmla="*/ 1795463 w 4650582"/>
                <a:gd name="connsiteY2" fmla="*/ 2381 h 600124"/>
                <a:gd name="connsiteX3" fmla="*/ 2419351 w 4650582"/>
                <a:gd name="connsiteY3" fmla="*/ 592931 h 600124"/>
                <a:gd name="connsiteX4" fmla="*/ 3040857 w 4650582"/>
                <a:gd name="connsiteY4" fmla="*/ 2381 h 600124"/>
                <a:gd name="connsiteX5" fmla="*/ 3407569 w 4650582"/>
                <a:gd name="connsiteY5" fmla="*/ 590550 h 600124"/>
                <a:gd name="connsiteX6" fmla="*/ 3774282 w 4650582"/>
                <a:gd name="connsiteY6" fmla="*/ 2381 h 600124"/>
                <a:gd name="connsiteX7" fmla="*/ 4026694 w 4650582"/>
                <a:gd name="connsiteY7" fmla="*/ 592931 h 600124"/>
                <a:gd name="connsiteX8" fmla="*/ 4271963 w 4650582"/>
                <a:gd name="connsiteY8" fmla="*/ 2381 h 600124"/>
                <a:gd name="connsiteX9" fmla="*/ 4460082 w 4650582"/>
                <a:gd name="connsiteY9" fmla="*/ 592931 h 600124"/>
                <a:gd name="connsiteX10" fmla="*/ 4650582 w 4650582"/>
                <a:gd name="connsiteY10" fmla="*/ 0 h 600124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3759994"/>
                <a:gd name="connsiteY0" fmla="*/ 600075 h 600075"/>
                <a:gd name="connsiteX1" fmla="*/ 904875 w 3759994"/>
                <a:gd name="connsiteY1" fmla="*/ 2381 h 600075"/>
                <a:gd name="connsiteX2" fmla="*/ 1528763 w 3759994"/>
                <a:gd name="connsiteY2" fmla="*/ 592931 h 600075"/>
                <a:gd name="connsiteX3" fmla="*/ 2150269 w 3759994"/>
                <a:gd name="connsiteY3" fmla="*/ 2381 h 600075"/>
                <a:gd name="connsiteX4" fmla="*/ 2516981 w 3759994"/>
                <a:gd name="connsiteY4" fmla="*/ 590550 h 600075"/>
                <a:gd name="connsiteX5" fmla="*/ 2883694 w 3759994"/>
                <a:gd name="connsiteY5" fmla="*/ 2381 h 600075"/>
                <a:gd name="connsiteX6" fmla="*/ 3136106 w 3759994"/>
                <a:gd name="connsiteY6" fmla="*/ 592931 h 600075"/>
                <a:gd name="connsiteX7" fmla="*/ 3381375 w 3759994"/>
                <a:gd name="connsiteY7" fmla="*/ 2381 h 600075"/>
                <a:gd name="connsiteX8" fmla="*/ 3569494 w 3759994"/>
                <a:gd name="connsiteY8" fmla="*/ 592931 h 600075"/>
                <a:gd name="connsiteX9" fmla="*/ 3759994 w 3759994"/>
                <a:gd name="connsiteY9" fmla="*/ 0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9994" h="600075">
                  <a:moveTo>
                    <a:pt x="0" y="600075"/>
                  </a:moveTo>
                  <a:cubicBezTo>
                    <a:pt x="454819" y="596901"/>
                    <a:pt x="650081" y="9922"/>
                    <a:pt x="904875" y="2381"/>
                  </a:cubicBezTo>
                  <a:cubicBezTo>
                    <a:pt x="1159669" y="-5160"/>
                    <a:pt x="1264047" y="592931"/>
                    <a:pt x="1528763" y="592931"/>
                  </a:cubicBezTo>
                  <a:cubicBezTo>
                    <a:pt x="1793479" y="592931"/>
                    <a:pt x="1985566" y="2778"/>
                    <a:pt x="2150269" y="2381"/>
                  </a:cubicBezTo>
                  <a:cubicBezTo>
                    <a:pt x="2314972" y="1984"/>
                    <a:pt x="2394744" y="590550"/>
                    <a:pt x="2516981" y="590550"/>
                  </a:cubicBezTo>
                  <a:cubicBezTo>
                    <a:pt x="2639218" y="590550"/>
                    <a:pt x="2780507" y="1984"/>
                    <a:pt x="2883694" y="2381"/>
                  </a:cubicBezTo>
                  <a:cubicBezTo>
                    <a:pt x="2986881" y="2778"/>
                    <a:pt x="3053159" y="592931"/>
                    <a:pt x="3136106" y="592931"/>
                  </a:cubicBezTo>
                  <a:cubicBezTo>
                    <a:pt x="3219053" y="592931"/>
                    <a:pt x="3309144" y="2381"/>
                    <a:pt x="3381375" y="2381"/>
                  </a:cubicBezTo>
                  <a:cubicBezTo>
                    <a:pt x="3453606" y="2381"/>
                    <a:pt x="3506391" y="593328"/>
                    <a:pt x="3569494" y="592931"/>
                  </a:cubicBezTo>
                  <a:cubicBezTo>
                    <a:pt x="3632597" y="592534"/>
                    <a:pt x="3706416" y="43656"/>
                    <a:pt x="3759994" y="0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17" name="Retângulo 116"/>
          <p:cNvSpPr/>
          <p:nvPr/>
        </p:nvSpPr>
        <p:spPr>
          <a:xfrm>
            <a:off x="6681610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19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18" name="Retângulo 117"/>
          <p:cNvSpPr/>
          <p:nvPr/>
        </p:nvSpPr>
        <p:spPr>
          <a:xfrm>
            <a:off x="2001610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3×10</a:t>
            </a:r>
            <a:r>
              <a:rPr lang="pt-BR" sz="900" baseline="30000" dirty="0" smtClean="0">
                <a:solidFill>
                  <a:schemeClr val="tx1"/>
                </a:solidFill>
              </a:rPr>
              <a:t>9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19" name="Retângulo 118"/>
          <p:cNvSpPr/>
          <p:nvPr/>
        </p:nvSpPr>
        <p:spPr>
          <a:xfrm>
            <a:off x="3405610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12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20" name="Retângulo 119"/>
          <p:cNvSpPr/>
          <p:nvPr/>
        </p:nvSpPr>
        <p:spPr>
          <a:xfrm>
            <a:off x="5184623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7.5×10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21" name="Retângulo 120"/>
          <p:cNvSpPr/>
          <p:nvPr/>
        </p:nvSpPr>
        <p:spPr>
          <a:xfrm>
            <a:off x="4716623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4.3×10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14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22" name="Retângulo 121"/>
          <p:cNvSpPr/>
          <p:nvPr/>
        </p:nvSpPr>
        <p:spPr>
          <a:xfrm>
            <a:off x="5717216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900" dirty="0" smtClean="0">
                <a:solidFill>
                  <a:schemeClr val="tx1"/>
                </a:solidFill>
              </a:rPr>
              <a:t>3×10</a:t>
            </a:r>
            <a:r>
              <a:rPr lang="pt-BR" sz="900" baseline="30000" dirty="0" smtClean="0">
                <a:solidFill>
                  <a:schemeClr val="tx1"/>
                </a:solidFill>
              </a:rPr>
              <a:t>17</a:t>
            </a:r>
            <a:endParaRPr lang="pt-BR" sz="900" baseline="30000" dirty="0">
              <a:solidFill>
                <a:schemeClr val="tx1"/>
              </a:solidFill>
            </a:endParaRPr>
          </a:p>
        </p:txBody>
      </p:sp>
      <p:sp>
        <p:nvSpPr>
          <p:cNvPr id="123" name="Retângulo 122"/>
          <p:cNvSpPr/>
          <p:nvPr/>
        </p:nvSpPr>
        <p:spPr>
          <a:xfrm>
            <a:off x="7764502" y="3526370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50" dirty="0" smtClean="0">
                <a:solidFill>
                  <a:schemeClr val="tx1"/>
                </a:solidFill>
              </a:rPr>
              <a:t>Hz</a:t>
            </a:r>
            <a:endParaRPr lang="pt-BR" sz="1050" baseline="30000" dirty="0">
              <a:solidFill>
                <a:schemeClr val="tx1"/>
              </a:solidFill>
            </a:endParaRPr>
          </a:p>
        </p:txBody>
      </p:sp>
      <p:sp>
        <p:nvSpPr>
          <p:cNvPr id="124" name="Retângulo 123"/>
          <p:cNvSpPr/>
          <p:nvPr/>
        </p:nvSpPr>
        <p:spPr>
          <a:xfrm>
            <a:off x="7063360" y="772078"/>
            <a:ext cx="468000" cy="22607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0" bIns="36000" rtlCol="0" anchor="ctr"/>
          <a:lstStyle/>
          <a:p>
            <a:pPr algn="ctr"/>
            <a:r>
              <a:rPr lang="pt-BR" sz="1050" dirty="0" smtClean="0">
                <a:solidFill>
                  <a:schemeClr val="tx1"/>
                </a:solidFill>
              </a:rPr>
              <a:t>Hz</a:t>
            </a:r>
            <a:endParaRPr lang="pt-BR" sz="1050" baseline="30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83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Bartlane</a:t>
            </a:r>
            <a:r>
              <a:rPr lang="pt-BR" dirty="0"/>
              <a:t> system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40000"/>
            <a:ext cx="9144000" cy="4408014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284392" y="540807"/>
            <a:ext cx="6515932" cy="44064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75" y="1665763"/>
            <a:ext cx="1597042" cy="21600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0" y="540000"/>
            <a:ext cx="0" cy="440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/>
          <p:cNvCxnSpPr/>
          <p:nvPr/>
        </p:nvCxnSpPr>
        <p:spPr>
          <a:xfrm>
            <a:off x="9144000" y="540000"/>
            <a:ext cx="0" cy="440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ângulo 10"/>
          <p:cNvSpPr/>
          <p:nvPr/>
        </p:nvSpPr>
        <p:spPr>
          <a:xfrm>
            <a:off x="343675" y="1665762"/>
            <a:ext cx="1597042" cy="109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371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Bartlane</a:t>
            </a:r>
            <a:r>
              <a:rPr lang="pt-BR" dirty="0"/>
              <a:t> system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b="24999"/>
          <a:stretch/>
        </p:blipFill>
        <p:spPr>
          <a:xfrm>
            <a:off x="2284392" y="540807"/>
            <a:ext cx="6515932" cy="44064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75" y="1665763"/>
            <a:ext cx="1597042" cy="216000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343675" y="2200745"/>
            <a:ext cx="1597042" cy="109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1966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Bartlane</a:t>
            </a:r>
            <a:r>
              <a:rPr lang="pt-BR" dirty="0"/>
              <a:t> system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2284392" y="540807"/>
            <a:ext cx="6515932" cy="4406400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75" y="1665763"/>
            <a:ext cx="1597042" cy="216000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343675" y="2734678"/>
            <a:ext cx="1597042" cy="109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2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 smtClean="0"/>
              <a:t>JPL – Jet </a:t>
            </a:r>
            <a:r>
              <a:rPr lang="pt-BR" dirty="0" err="1" smtClean="0"/>
              <a:t>Propulsion</a:t>
            </a:r>
            <a:r>
              <a:rPr lang="pt-BR" dirty="0" smtClean="0"/>
              <a:t> </a:t>
            </a:r>
            <a:r>
              <a:rPr lang="pt-BR" dirty="0" err="1" smtClean="0"/>
              <a:t>Lab</a:t>
            </a:r>
            <a:r>
              <a:rPr lang="pt-BR" dirty="0" smtClean="0"/>
              <a:t> (Pasadena, Califórnia), 1964</a:t>
            </a:r>
          </a:p>
          <a:p>
            <a:endParaRPr lang="pt-BR" dirty="0" smtClean="0"/>
          </a:p>
          <a:p>
            <a:r>
              <a:rPr lang="pt-BR" dirty="0" smtClean="0"/>
              <a:t>Ranger 7</a:t>
            </a:r>
          </a:p>
          <a:p>
            <a:pPr lvl="1"/>
            <a:r>
              <a:rPr lang="pt-BR" dirty="0" smtClean="0"/>
              <a:t>Sonda  espacial Ranger enviada para fotografar a Lua</a:t>
            </a:r>
          </a:p>
          <a:p>
            <a:pPr lvl="1"/>
            <a:r>
              <a:rPr lang="pt-BR" dirty="0" smtClean="0"/>
              <a:t>Imagens eram obtidas por câmeras de televisão</a:t>
            </a:r>
          </a:p>
          <a:p>
            <a:pPr lvl="1"/>
            <a:r>
              <a:rPr lang="pt-BR" dirty="0" smtClean="0"/>
              <a:t>Enviadas para a Terra por ondas de rádio</a:t>
            </a:r>
          </a:p>
          <a:p>
            <a:pPr lvl="1"/>
            <a:r>
              <a:rPr lang="pt-BR" dirty="0" smtClean="0"/>
              <a:t>Necessidade de processar as imagens</a:t>
            </a:r>
          </a:p>
          <a:p>
            <a:pPr lvl="2"/>
            <a:r>
              <a:rPr lang="pt-BR" dirty="0" smtClean="0"/>
              <a:t>Melhorar a qualidade das imagens</a:t>
            </a:r>
          </a:p>
          <a:p>
            <a:pPr lvl="2"/>
            <a:r>
              <a:rPr lang="pt-BR" dirty="0" smtClean="0"/>
              <a:t>Obter a maior quantidade de informação possível</a:t>
            </a:r>
          </a:p>
          <a:p>
            <a:endParaRPr lang="pt-BR" dirty="0" smtClean="0"/>
          </a:p>
          <a:p>
            <a:r>
              <a:rPr lang="pt-BR" dirty="0" err="1" smtClean="0"/>
              <a:t>Video</a:t>
            </a:r>
            <a:r>
              <a:rPr lang="pt-BR" dirty="0" smtClean="0"/>
              <a:t> </a:t>
            </a:r>
            <a:r>
              <a:rPr lang="pt-BR" dirty="0" err="1" smtClean="0"/>
              <a:t>Film</a:t>
            </a:r>
            <a:r>
              <a:rPr lang="pt-BR" dirty="0" smtClean="0"/>
              <a:t> Converter </a:t>
            </a:r>
          </a:p>
          <a:p>
            <a:pPr lvl="1"/>
            <a:r>
              <a:rPr lang="pt-BR" dirty="0" smtClean="0"/>
              <a:t>Desenvolvido para converter os sinais de vídeo analógicos para imagens digitais</a:t>
            </a:r>
          </a:p>
          <a:p>
            <a:pPr lvl="1"/>
            <a:endParaRPr lang="pt-BR" dirty="0" smtClean="0"/>
          </a:p>
          <a:p>
            <a:r>
              <a:rPr lang="pt-BR" dirty="0" smtClean="0"/>
              <a:t>Computador NCR 102D</a:t>
            </a:r>
          </a:p>
          <a:p>
            <a:pPr lvl="1"/>
            <a:r>
              <a:rPr lang="pt-BR" dirty="0" smtClean="0"/>
              <a:t>Usado para processar as imagens digitais</a:t>
            </a:r>
          </a:p>
          <a:p>
            <a:pPr lvl="1"/>
            <a:r>
              <a:rPr lang="pt-BR" dirty="0" smtClean="0"/>
              <a:t>Ajuste de contraste</a:t>
            </a:r>
          </a:p>
          <a:p>
            <a:pPr lvl="1"/>
            <a:r>
              <a:rPr lang="pt-BR" dirty="0" smtClean="0"/>
              <a:t>Normalização da iluminação</a:t>
            </a:r>
          </a:p>
          <a:p>
            <a:pPr lvl="1"/>
            <a:r>
              <a:rPr lang="pt-BR" dirty="0" smtClean="0"/>
              <a:t>Remoção da imagens residual proveniente de capturas anteriores</a:t>
            </a:r>
          </a:p>
          <a:p>
            <a:pPr lvl="1"/>
            <a:r>
              <a:rPr lang="pt-BR" dirty="0" smtClean="0"/>
              <a:t>Remoção de ruído de transmissão</a:t>
            </a:r>
          </a:p>
          <a:p>
            <a:pPr lvl="1"/>
            <a:r>
              <a:rPr lang="pt-BR" dirty="0" smtClean="0"/>
              <a:t>Correções geométricas usando marcas </a:t>
            </a:r>
            <a:r>
              <a:rPr lang="pt-BR" dirty="0" err="1" smtClean="0"/>
              <a:t>reseau</a:t>
            </a:r>
            <a:r>
              <a:rPr lang="pt-BR" dirty="0" smtClean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496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space program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Primeira imagem da lua tirada pela Ranger </a:t>
            </a:r>
            <a:r>
              <a:rPr lang="pt-BR" dirty="0" smtClean="0"/>
              <a:t>7</a:t>
            </a:r>
          </a:p>
          <a:p>
            <a:r>
              <a:rPr lang="pt-BR" dirty="0" smtClean="0"/>
              <a:t>31 </a:t>
            </a:r>
            <a:r>
              <a:rPr lang="pt-BR" dirty="0"/>
              <a:t>de julho de 1964</a:t>
            </a:r>
            <a:r>
              <a:rPr lang="pt-BR" dirty="0" smtClean="0"/>
              <a:t>.</a:t>
            </a:r>
          </a:p>
          <a:p>
            <a:r>
              <a:rPr lang="pt-BR" dirty="0" smtClean="0"/>
              <a:t>Cerca </a:t>
            </a:r>
            <a:r>
              <a:rPr lang="pt-BR" dirty="0"/>
              <a:t>de 17 minutos antes do impacto na superfície lunar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(2023-1)</a:t>
            </a:r>
            <a:endParaRPr lang="pt-BR" dirty="0"/>
          </a:p>
        </p:txBody>
      </p:sp>
      <p:pic>
        <p:nvPicPr>
          <p:cNvPr id="6" name="Picture 4" descr="Ranger 7 took this image, the first picture of the Moon by a U.S. spacecraft, on July 31, 1964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5555" y="1779662"/>
            <a:ext cx="2933282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upo 9"/>
          <p:cNvGrpSpPr/>
          <p:nvPr/>
        </p:nvGrpSpPr>
        <p:grpSpPr>
          <a:xfrm>
            <a:off x="6826545" y="1779662"/>
            <a:ext cx="2209950" cy="2860531"/>
            <a:chOff x="3785376" y="1429366"/>
            <a:chExt cx="2306848" cy="2985953"/>
          </a:xfrm>
        </p:grpSpPr>
        <p:pic>
          <p:nvPicPr>
            <p:cNvPr id="7" name="Picture 2" descr="https://upload.wikimedia.org/wikipedia/commons/thumb/f/f8/Ranger_7.gif/300px-Ranger_7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11136" y="1776028"/>
              <a:ext cx="2181088" cy="24210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CaixaDeTexto 7"/>
            <p:cNvSpPr txBox="1"/>
            <p:nvPr/>
          </p:nvSpPr>
          <p:spPr>
            <a:xfrm>
              <a:off x="3785376" y="1429366"/>
              <a:ext cx="2306848" cy="32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400" dirty="0" smtClean="0"/>
                <a:t>A sonda Ranger 7.</a:t>
              </a:r>
              <a:endParaRPr lang="pt-BR" sz="1400" dirty="0"/>
            </a:p>
          </p:txBody>
        </p:sp>
        <p:sp>
          <p:nvSpPr>
            <p:cNvPr id="9" name="Retângulo 8"/>
            <p:cNvSpPr/>
            <p:nvPr/>
          </p:nvSpPr>
          <p:spPr>
            <a:xfrm>
              <a:off x="3965140" y="4174366"/>
              <a:ext cx="2127084" cy="2409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pt-BR" sz="900" i="1" dirty="0"/>
                <a:t>https://pt.wikipedia.org/wiki/Ranger_7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079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Personalizada 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37148</TotalTime>
  <Words>2035</Words>
  <Application>Microsoft Office PowerPoint</Application>
  <PresentationFormat>Apresentação na tela (16:9)</PresentationFormat>
  <Paragraphs>663</Paragraphs>
  <Slides>46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46</vt:i4>
      </vt:variant>
    </vt:vector>
  </HeadingPairs>
  <TitlesOfParts>
    <vt:vector size="47" baseType="lpstr">
      <vt:lpstr>Tema do Office</vt:lpstr>
      <vt:lpstr>Lecture 01 – Introduction to image processing</vt:lpstr>
      <vt:lpstr>Agenda</vt:lpstr>
      <vt:lpstr>The Bartlane system</vt:lpstr>
      <vt:lpstr>The Bartlane system</vt:lpstr>
      <vt:lpstr>The Bartlane system</vt:lpstr>
      <vt:lpstr>The Bartlane system</vt:lpstr>
      <vt:lpstr>The Bartlane system</vt:lpstr>
      <vt:lpstr>The space program</vt:lpstr>
      <vt:lpstr>The space program</vt:lpstr>
      <vt:lpstr>The space program</vt:lpstr>
      <vt:lpstr>The space program</vt:lpstr>
      <vt:lpstr>The space program</vt:lpstr>
      <vt:lpstr>The space program</vt:lpstr>
      <vt:lpstr>The electromagnetic spectrum</vt:lpstr>
      <vt:lpstr>The electromagnetic spectrum</vt:lpstr>
      <vt:lpstr>Processamento de imagens no Brasil</vt:lpstr>
      <vt:lpstr>Processamento de imagens no Brasil</vt:lpstr>
      <vt:lpstr>Processamento de imagens no Brasil</vt:lpstr>
      <vt:lpstr>An image processing application</vt:lpstr>
      <vt:lpstr>X-Ray</vt:lpstr>
      <vt:lpstr>X-Ray</vt:lpstr>
      <vt:lpstr>X-Ray</vt:lpstr>
      <vt:lpstr>X-Ray</vt:lpstr>
      <vt:lpstr>X-Ray</vt:lpstr>
      <vt:lpstr>X-Ray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Computer tomography</vt:lpstr>
      <vt:lpstr>Bibliography</vt:lpstr>
      <vt:lpstr>Complementary bibliography</vt:lpstr>
      <vt:lpstr>Complementary bibliography</vt:lpstr>
      <vt:lpstr>THE END</vt:lpstr>
      <vt:lpstr>The electromagnetic spectrum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Joao</dc:creator>
  <cp:lastModifiedBy>.</cp:lastModifiedBy>
  <cp:revision>302</cp:revision>
  <dcterms:created xsi:type="dcterms:W3CDTF">2020-06-26T12:40:46Z</dcterms:created>
  <dcterms:modified xsi:type="dcterms:W3CDTF">2023-02-06T19:39:44Z</dcterms:modified>
</cp:coreProperties>
</file>